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4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theme/theme6.xml" ContentType="application/vnd.openxmlformats-officedocument.theme+xml"/>
  <Override PartName="/ppt/theme/theme5.xml" ContentType="application/vnd.openxmlformats-officedocument.theme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charts/style2.xml" ContentType="application/vnd.ms-office.chartstyle+xml"/>
  <Override PartName="/ppt/charts/colors2.xml" ContentType="application/vnd.ms-office.chartcolorstyl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756" r:id="rId3"/>
    <p:sldMasterId id="2147483780" r:id="rId4"/>
    <p:sldMasterId id="2147483799" r:id="rId5"/>
  </p:sldMasterIdLst>
  <p:notesMasterIdLst>
    <p:notesMasterId r:id="rId15"/>
  </p:notesMasterIdLst>
  <p:sldIdLst>
    <p:sldId id="264" r:id="rId6"/>
    <p:sldId id="441" r:id="rId7"/>
    <p:sldId id="445" r:id="rId8"/>
    <p:sldId id="458" r:id="rId9"/>
    <p:sldId id="449" r:id="rId10"/>
    <p:sldId id="446" r:id="rId11"/>
    <p:sldId id="448" r:id="rId12"/>
    <p:sldId id="457" r:id="rId13"/>
    <p:sldId id="459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I report template" id="{C4CCDD1F-021D-4931-ACD9-89061FAC700A}">
          <p14:sldIdLst>
            <p14:sldId id="264"/>
            <p14:sldId id="441"/>
            <p14:sldId id="445"/>
            <p14:sldId id="458"/>
            <p14:sldId id="449"/>
            <p14:sldId id="446"/>
            <p14:sldId id="448"/>
            <p14:sldId id="457"/>
            <p14:sldId id="4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ies, Robert" initials="FR" lastIdx="1" clrIdx="0"/>
  <p:cmAuthor id="1" name="Berry, Kim" initials="BK" lastIdx="7" clrIdx="1">
    <p:extLst>
      <p:ext uri="{19B8F6BF-5375-455C-9EA6-DF929625EA0E}">
        <p15:presenceInfo xmlns:p15="http://schemas.microsoft.com/office/powerpoint/2012/main" userId="S-1-5-21-1482476501-562591055-725345543-391113" providerId="AD"/>
      </p:ext>
    </p:extLst>
  </p:cmAuthor>
  <p:cmAuthor id="2" name="Chan, Jennifer (PMO)" initials="CJ(" lastIdx="5" clrIdx="2">
    <p:extLst>
      <p:ext uri="{19B8F6BF-5375-455C-9EA6-DF929625EA0E}">
        <p15:presenceInfo xmlns:p15="http://schemas.microsoft.com/office/powerpoint/2012/main" userId="S-1-5-21-2695169584-3817918341-3537416689-1703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813"/>
    <a:srgbClr val="00823B"/>
    <a:srgbClr val="000000"/>
    <a:srgbClr val="0520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77209" autoAdjust="0"/>
  </p:normalViewPr>
  <p:slideViewPr>
    <p:cSldViewPr>
      <p:cViewPr varScale="1">
        <p:scale>
          <a:sx n="122" d="100"/>
          <a:sy n="122" d="100"/>
        </p:scale>
        <p:origin x="272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accent1"/>
                </a:solidFill>
              </a:rPr>
              <a:t>Processing</a:t>
            </a:r>
            <a:r>
              <a:rPr lang="en-US" baseline="0" dirty="0">
                <a:solidFill>
                  <a:schemeClr val="accent1"/>
                </a:solidFill>
              </a:rPr>
              <a:t> Time</a:t>
            </a:r>
            <a:endParaRPr lang="en-US" dirty="0">
              <a:solidFill>
                <a:schemeClr val="accent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494690890070029"/>
          <c:y val="0.17214265188882899"/>
          <c:w val="0.73055403400661867"/>
          <c:h val="0.566482439506098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Actual Hours</c:v>
                </c:pt>
              </c:strCache>
            </c:strRef>
          </c:tx>
          <c:spPr>
            <a:ln w="34925" cap="rnd">
              <a:solidFill>
                <a:schemeClr val="accent6">
                  <a:lumMod val="75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accent6">
                    <a:lumMod val="75000"/>
                  </a:schemeClr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cat>
            <c:strRef>
              <c:f>Sheet1!$B$1:$K$1</c:f>
              <c:strCache>
                <c:ptCount val="10"/>
                <c:pt idx="0">
                  <c:v>FY19
Q3</c:v>
                </c:pt>
                <c:pt idx="1">
                  <c:v>FY19
Q4</c:v>
                </c:pt>
                <c:pt idx="2">
                  <c:v>FY20
Q1</c:v>
                </c:pt>
                <c:pt idx="3">
                  <c:v>FY20
Q2</c:v>
                </c:pt>
                <c:pt idx="4">
                  <c:v>FY20
Q3</c:v>
                </c:pt>
                <c:pt idx="5">
                  <c:v>FY20
Q4</c:v>
                </c:pt>
                <c:pt idx="6">
                  <c:v>FY21
Q1</c:v>
                </c:pt>
                <c:pt idx="7">
                  <c:v>FY21
Q2</c:v>
                </c:pt>
                <c:pt idx="8">
                  <c:v>FY21
Q3</c:v>
                </c:pt>
                <c:pt idx="9">
                  <c:v>FY21
Q4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30</c:v>
                </c:pt>
                <c:pt idx="1">
                  <c:v>30</c:v>
                </c:pt>
                <c:pt idx="2">
                  <c:v>35</c:v>
                </c:pt>
                <c:pt idx="3">
                  <c:v>35</c:v>
                </c:pt>
                <c:pt idx="4">
                  <c:v>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9E3-4020-AC89-4AEC477D0C3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Budgeted Hours</c:v>
                </c:pt>
              </c:strCache>
            </c:strRef>
          </c:tx>
          <c:spPr>
            <a:ln w="34925" cap="rnd">
              <a:solidFill>
                <a:schemeClr val="bg2">
                  <a:lumMod val="50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Sheet1!$B$1:$K$1</c:f>
              <c:strCache>
                <c:ptCount val="10"/>
                <c:pt idx="0">
                  <c:v>FY19
Q3</c:v>
                </c:pt>
                <c:pt idx="1">
                  <c:v>FY19
Q4</c:v>
                </c:pt>
                <c:pt idx="2">
                  <c:v>FY20
Q1</c:v>
                </c:pt>
                <c:pt idx="3">
                  <c:v>FY20
Q2</c:v>
                </c:pt>
                <c:pt idx="4">
                  <c:v>FY20
Q3</c:v>
                </c:pt>
                <c:pt idx="5">
                  <c:v>FY20
Q4</c:v>
                </c:pt>
                <c:pt idx="6">
                  <c:v>FY21
Q1</c:v>
                </c:pt>
                <c:pt idx="7">
                  <c:v>FY21
Q2</c:v>
                </c:pt>
                <c:pt idx="8">
                  <c:v>FY21
Q3</c:v>
                </c:pt>
                <c:pt idx="9">
                  <c:v>FY21
Q4</c:v>
                </c:pt>
              </c:strCache>
            </c:strRef>
          </c:cat>
          <c:val>
            <c:numRef>
              <c:f>Sheet1!$B$3:$K$3</c:f>
              <c:numCache>
                <c:formatCode>General</c:formatCode>
                <c:ptCount val="10"/>
                <c:pt idx="4" formatCode="0">
                  <c:v>25</c:v>
                </c:pt>
                <c:pt idx="5" formatCode="0">
                  <c:v>25</c:v>
                </c:pt>
                <c:pt idx="6" formatCode="0">
                  <c:v>20</c:v>
                </c:pt>
                <c:pt idx="7" formatCode="0">
                  <c:v>20</c:v>
                </c:pt>
                <c:pt idx="8" formatCode="0">
                  <c:v>15</c:v>
                </c:pt>
                <c:pt idx="9" formatCode="0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9E3-4020-AC89-4AEC477D0C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02034688"/>
        <c:axId val="1999042304"/>
      </c:lineChart>
      <c:catAx>
        <c:axId val="2002034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1081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9042304"/>
        <c:crosses val="autoZero"/>
        <c:auto val="1"/>
        <c:lblAlgn val="ctr"/>
        <c:lblOffset val="100"/>
        <c:noMultiLvlLbl val="0"/>
      </c:catAx>
      <c:valAx>
        <c:axId val="19990423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rgbClr val="010813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>
                    <a:solidFill>
                      <a:srgbClr val="010813"/>
                    </a:solidFill>
                  </a:rPr>
                  <a:t>Processing Time, in hours</a:t>
                </a:r>
              </a:p>
            </c:rich>
          </c:tx>
          <c:layout>
            <c:manualLayout>
              <c:xMode val="edge"/>
              <c:yMode val="edge"/>
              <c:x val="4.1230649497691958E-2"/>
              <c:y val="0.1108030833964149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rgbClr val="010813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1081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2034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10813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accent1"/>
                </a:solidFill>
              </a:rPr>
              <a:t>End</a:t>
            </a:r>
            <a:r>
              <a:rPr lang="en-US" baseline="0" dirty="0">
                <a:solidFill>
                  <a:schemeClr val="accent1"/>
                </a:solidFill>
              </a:rPr>
              <a:t> User website search wait time reduced,</a:t>
            </a:r>
          </a:p>
          <a:p>
            <a:pPr>
              <a:defRPr>
                <a:solidFill>
                  <a:schemeClr val="accent1"/>
                </a:solidFill>
              </a:defRPr>
            </a:pPr>
            <a:r>
              <a:rPr lang="en-US" baseline="0" dirty="0">
                <a:solidFill>
                  <a:schemeClr val="accent1"/>
                </a:solidFill>
              </a:rPr>
              <a:t>count and benefit created from hours saved</a:t>
            </a:r>
            <a:endParaRPr lang="en-US" dirty="0">
              <a:solidFill>
                <a:schemeClr val="accent1"/>
              </a:solidFill>
            </a:endParaRPr>
          </a:p>
        </c:rich>
      </c:tx>
      <c:layout>
        <c:manualLayout>
          <c:xMode val="edge"/>
          <c:yMode val="edge"/>
          <c:x val="0.26325721784776901"/>
          <c:y val="3.17079149492491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536300353760127"/>
          <c:y val="0.14833192890517091"/>
          <c:w val="0.69136266118909051"/>
          <c:h val="0.566482439506098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Sheet1!$A$4</c:f>
              <c:strCache>
                <c:ptCount val="1"/>
                <c:pt idx="0">
                  <c:v>Benefit Created</c:v>
                </c:pt>
              </c:strCache>
            </c:strRef>
          </c:tx>
          <c:spPr>
            <a:solidFill>
              <a:srgbClr val="00823B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Sheet1!$B$1:$M$1</c:f>
              <c:strCache>
                <c:ptCount val="12"/>
                <c:pt idx="0">
                  <c:v>FY20
Q1</c:v>
                </c:pt>
                <c:pt idx="1">
                  <c:v>FY20
Q2</c:v>
                </c:pt>
                <c:pt idx="2">
                  <c:v>FY20
Q3</c:v>
                </c:pt>
                <c:pt idx="3">
                  <c:v>FY20
Q4</c:v>
                </c:pt>
                <c:pt idx="4">
                  <c:v>FY21
Q1</c:v>
                </c:pt>
                <c:pt idx="5">
                  <c:v>FY21
Q2</c:v>
                </c:pt>
                <c:pt idx="6">
                  <c:v>FY21
Q3</c:v>
                </c:pt>
                <c:pt idx="7">
                  <c:v>FY21
Q4</c:v>
                </c:pt>
                <c:pt idx="8">
                  <c:v>FY22
Q1</c:v>
                </c:pt>
                <c:pt idx="9">
                  <c:v>FY22
Q2</c:v>
                </c:pt>
                <c:pt idx="10">
                  <c:v>FY22
Q3</c:v>
                </c:pt>
                <c:pt idx="11">
                  <c:v>FY22
Q4</c:v>
                </c:pt>
              </c:strCache>
            </c:strRef>
          </c:cat>
          <c:val>
            <c:numRef>
              <c:f>Sheet1!$B$4:$M$4</c:f>
              <c:numCache>
                <c:formatCode>_("$"* #,##0_);_("$"* \(#,##0\);_("$"* "-"??_);_(@_)</c:formatCode>
                <c:ptCount val="12"/>
                <c:pt idx="0">
                  <c:v>15</c:v>
                </c:pt>
                <c:pt idx="1">
                  <c:v>15</c:v>
                </c:pt>
                <c:pt idx="2">
                  <c:v>15.75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F11-3945-B17E-8A51FE5F31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axId val="2039450304"/>
        <c:axId val="2039109616"/>
      </c:barChar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Actual Hours Saved</c:v>
                </c:pt>
              </c:strCache>
            </c:strRef>
          </c:tx>
          <c:spPr>
            <a:ln w="34925" cap="rnd">
              <a:solidFill>
                <a:schemeClr val="accent6">
                  <a:lumMod val="75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accent6">
                    <a:lumMod val="75000"/>
                  </a:schemeClr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cat>
            <c:strRef>
              <c:f>Sheet1!$B$1:$M$1</c:f>
              <c:strCache>
                <c:ptCount val="12"/>
                <c:pt idx="0">
                  <c:v>FY20
Q1</c:v>
                </c:pt>
                <c:pt idx="1">
                  <c:v>FY20
Q2</c:v>
                </c:pt>
                <c:pt idx="2">
                  <c:v>FY20
Q3</c:v>
                </c:pt>
                <c:pt idx="3">
                  <c:v>FY20
Q4</c:v>
                </c:pt>
                <c:pt idx="4">
                  <c:v>FY21
Q1</c:v>
                </c:pt>
                <c:pt idx="5">
                  <c:v>FY21
Q2</c:v>
                </c:pt>
                <c:pt idx="6">
                  <c:v>FY21
Q3</c:v>
                </c:pt>
                <c:pt idx="7">
                  <c:v>FY21
Q4</c:v>
                </c:pt>
                <c:pt idx="8">
                  <c:v>FY22
Q1</c:v>
                </c:pt>
                <c:pt idx="9">
                  <c:v>FY22
Q2</c:v>
                </c:pt>
                <c:pt idx="10">
                  <c:v>FY22
Q3</c:v>
                </c:pt>
                <c:pt idx="11">
                  <c:v>FY22
Q4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300</c:v>
                </c:pt>
                <c:pt idx="1">
                  <c:v>300</c:v>
                </c:pt>
                <c:pt idx="2">
                  <c:v>315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F11-3945-B17E-8A51FE5F310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Budgeted Hours to Save </c:v>
                </c:pt>
              </c:strCache>
            </c:strRef>
          </c:tx>
          <c:spPr>
            <a:ln w="34925" cap="rnd">
              <a:solidFill>
                <a:schemeClr val="bg2">
                  <a:lumMod val="50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FY20
Q1</c:v>
                </c:pt>
                <c:pt idx="1">
                  <c:v>FY20
Q2</c:v>
                </c:pt>
                <c:pt idx="2">
                  <c:v>FY20
Q3</c:v>
                </c:pt>
                <c:pt idx="3">
                  <c:v>FY20
Q4</c:v>
                </c:pt>
                <c:pt idx="4">
                  <c:v>FY21
Q1</c:v>
                </c:pt>
                <c:pt idx="5">
                  <c:v>FY21
Q2</c:v>
                </c:pt>
                <c:pt idx="6">
                  <c:v>FY21
Q3</c:v>
                </c:pt>
                <c:pt idx="7">
                  <c:v>FY21
Q4</c:v>
                </c:pt>
                <c:pt idx="8">
                  <c:v>FY22
Q1</c:v>
                </c:pt>
                <c:pt idx="9">
                  <c:v>FY22
Q2</c:v>
                </c:pt>
                <c:pt idx="10">
                  <c:v>FY22
Q3</c:v>
                </c:pt>
                <c:pt idx="11">
                  <c:v>FY22
Q4</c:v>
                </c:pt>
              </c:strCache>
            </c:strRef>
          </c:cat>
          <c:val>
            <c:numRef>
              <c:f>Sheet1!$B$3:$M$3</c:f>
              <c:numCache>
                <c:formatCode>General</c:formatCode>
                <c:ptCount val="12"/>
                <c:pt idx="0">
                  <c:v>375</c:v>
                </c:pt>
                <c:pt idx="1">
                  <c:v>375</c:v>
                </c:pt>
                <c:pt idx="2">
                  <c:v>375</c:v>
                </c:pt>
                <c:pt idx="3">
                  <c:v>375</c:v>
                </c:pt>
                <c:pt idx="4">
                  <c:v>375</c:v>
                </c:pt>
                <c:pt idx="5">
                  <c:v>375</c:v>
                </c:pt>
                <c:pt idx="6">
                  <c:v>375</c:v>
                </c:pt>
                <c:pt idx="7">
                  <c:v>375</c:v>
                </c:pt>
                <c:pt idx="8">
                  <c:v>375</c:v>
                </c:pt>
                <c:pt idx="9">
                  <c:v>375</c:v>
                </c:pt>
                <c:pt idx="10">
                  <c:v>375</c:v>
                </c:pt>
                <c:pt idx="11">
                  <c:v>375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F11-3945-B17E-8A51FE5F31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02034688"/>
        <c:axId val="1999042304"/>
      </c:lineChart>
      <c:catAx>
        <c:axId val="2002034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9042304"/>
        <c:crosses val="autoZero"/>
        <c:auto val="1"/>
        <c:lblAlgn val="ctr"/>
        <c:lblOffset val="100"/>
        <c:noMultiLvlLbl val="0"/>
      </c:catAx>
      <c:valAx>
        <c:axId val="1999042304"/>
        <c:scaling>
          <c:orientation val="minMax"/>
          <c:max val="5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>
                    <a:solidFill>
                      <a:schemeClr val="accent6">
                        <a:lumMod val="75000"/>
                      </a:schemeClr>
                    </a:solidFill>
                  </a:rPr>
                  <a:t>End User</a:t>
                </a:r>
                <a:r>
                  <a:rPr lang="en-US" sz="1400" baseline="0" dirty="0">
                    <a:solidFill>
                      <a:schemeClr val="accent6">
                        <a:lumMod val="75000"/>
                      </a:schemeClr>
                    </a:solidFill>
                  </a:rPr>
                  <a:t> Hours Saved</a:t>
                </a:r>
                <a:endParaRPr lang="en-US" sz="1400" dirty="0">
                  <a:solidFill>
                    <a:schemeClr val="accent6">
                      <a:lumMod val="75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4.8434665693467903E-2"/>
              <c:y val="0.3102914543162966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2034688"/>
        <c:crosses val="autoZero"/>
        <c:crossBetween val="between"/>
        <c:majorUnit val="100"/>
        <c:minorUnit val="100"/>
      </c:valAx>
      <c:valAx>
        <c:axId val="2039109616"/>
        <c:scaling>
          <c:orientation val="minMax"/>
          <c:max val="50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rgbClr val="00823B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>
                    <a:solidFill>
                      <a:srgbClr val="00823B"/>
                    </a:solidFill>
                  </a:rPr>
                  <a:t>Benefit</a:t>
                </a:r>
                <a:r>
                  <a:rPr lang="en-US" sz="1400" baseline="0" dirty="0">
                    <a:solidFill>
                      <a:srgbClr val="00823B"/>
                    </a:solidFill>
                  </a:rPr>
                  <a:t> Created (in thousands)</a:t>
                </a:r>
                <a:endParaRPr lang="en-US" sz="1400" dirty="0">
                  <a:solidFill>
                    <a:srgbClr val="00823B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rgbClr val="00823B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823B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9450304"/>
        <c:crosses val="max"/>
        <c:crossBetween val="between"/>
        <c:majorUnit val="10"/>
        <c:minorUnit val="10"/>
      </c:valAx>
      <c:catAx>
        <c:axId val="20394503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39109616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4A5E78-F6D6-4659-9688-D3286AA270CC}" type="doc">
      <dgm:prSet loTypeId="urn:microsoft.com/office/officeart/2005/8/layout/vProcess5" loCatId="process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255D4447-1143-4296-A804-8E20A6F795F5}">
      <dgm:prSet phldrT="[Text]"/>
      <dgm:spPr/>
      <dgm:t>
        <a:bodyPr/>
        <a:lstStyle/>
        <a:p>
          <a:r>
            <a:rPr lang="en-US" dirty="0"/>
            <a:t>People don’t understand implications of adding new steps</a:t>
          </a:r>
        </a:p>
      </dgm:t>
    </dgm:pt>
    <dgm:pt modelId="{DCAC70EB-7800-4B31-A2BF-E3278B256549}" type="parTrans" cxnId="{04FF4178-2DC9-4747-8B4F-3E46394C1134}">
      <dgm:prSet/>
      <dgm:spPr/>
      <dgm:t>
        <a:bodyPr/>
        <a:lstStyle/>
        <a:p>
          <a:endParaRPr lang="en-US"/>
        </a:p>
      </dgm:t>
    </dgm:pt>
    <dgm:pt modelId="{EF89447E-2F3C-438F-B566-2352A8955F55}" type="sibTrans" cxnId="{04FF4178-2DC9-4747-8B4F-3E46394C1134}">
      <dgm:prSet/>
      <dgm:spPr/>
      <dgm:t>
        <a:bodyPr/>
        <a:lstStyle/>
        <a:p>
          <a:endParaRPr lang="en-US"/>
        </a:p>
      </dgm:t>
    </dgm:pt>
    <dgm:pt modelId="{C0B10823-FFB4-460E-96CD-EA060A3F9255}">
      <dgm:prSet phldrT="[Text]"/>
      <dgm:spPr/>
      <dgm:t>
        <a:bodyPr/>
        <a:lstStyle/>
        <a:p>
          <a:r>
            <a:rPr lang="en-US" dirty="0"/>
            <a:t>Staff have not been educated on the end-to-end process</a:t>
          </a:r>
        </a:p>
      </dgm:t>
    </dgm:pt>
    <dgm:pt modelId="{3D8CFC24-69C3-48BB-B4EE-F2BC8FB80D86}" type="parTrans" cxnId="{71135403-5886-4C37-848D-6B10B81EB1EC}">
      <dgm:prSet/>
      <dgm:spPr/>
      <dgm:t>
        <a:bodyPr/>
        <a:lstStyle/>
        <a:p>
          <a:endParaRPr lang="en-US"/>
        </a:p>
      </dgm:t>
    </dgm:pt>
    <dgm:pt modelId="{724EA0AD-E54C-490C-BFCD-13DEECBD3D97}" type="sibTrans" cxnId="{71135403-5886-4C37-848D-6B10B81EB1EC}">
      <dgm:prSet/>
      <dgm:spPr/>
      <dgm:t>
        <a:bodyPr/>
        <a:lstStyle/>
        <a:p>
          <a:endParaRPr lang="en-US"/>
        </a:p>
      </dgm:t>
    </dgm:pt>
    <dgm:pt modelId="{7DBCFA12-AB91-4E87-AD91-68373E0FE9C1}">
      <dgm:prSet phldrT="[Text]"/>
      <dgm:spPr/>
      <dgm:t>
        <a:bodyPr/>
        <a:lstStyle/>
        <a:p>
          <a:r>
            <a:rPr lang="en-US" dirty="0"/>
            <a:t>End-to-end process not documented</a:t>
          </a:r>
        </a:p>
      </dgm:t>
    </dgm:pt>
    <dgm:pt modelId="{BE7A95B8-BD41-494C-B6CB-6114FC0DE77D}" type="parTrans" cxnId="{0E436FB3-5384-4B6E-9BE0-A6ABF44D735E}">
      <dgm:prSet/>
      <dgm:spPr/>
      <dgm:t>
        <a:bodyPr/>
        <a:lstStyle/>
        <a:p>
          <a:endParaRPr lang="en-US"/>
        </a:p>
      </dgm:t>
    </dgm:pt>
    <dgm:pt modelId="{3F4AB061-D72A-4F9F-9684-48D53F9C9B66}" type="sibTrans" cxnId="{0E436FB3-5384-4B6E-9BE0-A6ABF44D735E}">
      <dgm:prSet/>
      <dgm:spPr/>
      <dgm:t>
        <a:bodyPr/>
        <a:lstStyle/>
        <a:p>
          <a:endParaRPr lang="en-US"/>
        </a:p>
      </dgm:t>
    </dgm:pt>
    <dgm:pt modelId="{1F9354E1-7D8A-4061-B1A6-2585C5B17CAD}">
      <dgm:prSet phldrT="[Text]"/>
      <dgm:spPr/>
      <dgm:t>
        <a:bodyPr/>
        <a:lstStyle/>
        <a:p>
          <a:r>
            <a:rPr lang="en-US" dirty="0"/>
            <a:t>All the steps are not known</a:t>
          </a:r>
        </a:p>
      </dgm:t>
    </dgm:pt>
    <dgm:pt modelId="{6D1A3AD4-6A53-4E93-A321-30C8E85A92C3}" type="parTrans" cxnId="{6B2D3B6E-91AF-4C33-84BD-99D830E23671}">
      <dgm:prSet/>
      <dgm:spPr/>
      <dgm:t>
        <a:bodyPr/>
        <a:lstStyle/>
        <a:p>
          <a:endParaRPr lang="en-US"/>
        </a:p>
      </dgm:t>
    </dgm:pt>
    <dgm:pt modelId="{D15856C5-7931-4879-B53B-D667253B6BCB}" type="sibTrans" cxnId="{6B2D3B6E-91AF-4C33-84BD-99D830E23671}">
      <dgm:prSet/>
      <dgm:spPr/>
      <dgm:t>
        <a:bodyPr/>
        <a:lstStyle/>
        <a:p>
          <a:endParaRPr lang="en-US"/>
        </a:p>
      </dgm:t>
    </dgm:pt>
    <dgm:pt modelId="{F07A79C8-4B07-4F9C-8651-A53C778B7B91}">
      <dgm:prSet phldrT="[Text]"/>
      <dgm:spPr/>
      <dgm:t>
        <a:bodyPr/>
        <a:lstStyle/>
        <a:p>
          <a:r>
            <a:rPr lang="en-US" dirty="0"/>
            <a:t>Have not gathered the right people to map it out</a:t>
          </a:r>
        </a:p>
      </dgm:t>
    </dgm:pt>
    <dgm:pt modelId="{625E06A8-A4D6-4D90-887E-ADE6F50EC053}" type="parTrans" cxnId="{8620322E-5996-4F56-8FD4-D4544D2BE9C0}">
      <dgm:prSet/>
      <dgm:spPr/>
      <dgm:t>
        <a:bodyPr/>
        <a:lstStyle/>
        <a:p>
          <a:endParaRPr lang="en-US"/>
        </a:p>
      </dgm:t>
    </dgm:pt>
    <dgm:pt modelId="{EFEDF9FE-B8BD-4829-BEF4-E56D41404DE1}" type="sibTrans" cxnId="{8620322E-5996-4F56-8FD4-D4544D2BE9C0}">
      <dgm:prSet/>
      <dgm:spPr/>
      <dgm:t>
        <a:bodyPr/>
        <a:lstStyle/>
        <a:p>
          <a:endParaRPr lang="en-US"/>
        </a:p>
      </dgm:t>
    </dgm:pt>
    <dgm:pt modelId="{9E2AB1A0-BA1A-440E-8E23-55230C157BF7}" type="pres">
      <dgm:prSet presAssocID="{0F4A5E78-F6D6-4659-9688-D3286AA270CC}" presName="outerComposite" presStyleCnt="0">
        <dgm:presLayoutVars>
          <dgm:chMax val="5"/>
          <dgm:dir/>
          <dgm:resizeHandles val="exact"/>
        </dgm:presLayoutVars>
      </dgm:prSet>
      <dgm:spPr/>
    </dgm:pt>
    <dgm:pt modelId="{390301CB-E354-4E1C-BDD6-457A0AFC4B4E}" type="pres">
      <dgm:prSet presAssocID="{0F4A5E78-F6D6-4659-9688-D3286AA270CC}" presName="dummyMaxCanvas" presStyleCnt="0">
        <dgm:presLayoutVars/>
      </dgm:prSet>
      <dgm:spPr/>
    </dgm:pt>
    <dgm:pt modelId="{F045FE88-3BBF-498A-8EDA-D2F910110461}" type="pres">
      <dgm:prSet presAssocID="{0F4A5E78-F6D6-4659-9688-D3286AA270CC}" presName="FiveNodes_1" presStyleLbl="node1" presStyleIdx="0" presStyleCnt="5">
        <dgm:presLayoutVars>
          <dgm:bulletEnabled val="1"/>
        </dgm:presLayoutVars>
      </dgm:prSet>
      <dgm:spPr/>
    </dgm:pt>
    <dgm:pt modelId="{EBA68EBA-584F-4A6C-AE94-C2BD1BFCDEC7}" type="pres">
      <dgm:prSet presAssocID="{0F4A5E78-F6D6-4659-9688-D3286AA270CC}" presName="FiveNodes_2" presStyleLbl="node1" presStyleIdx="1" presStyleCnt="5">
        <dgm:presLayoutVars>
          <dgm:bulletEnabled val="1"/>
        </dgm:presLayoutVars>
      </dgm:prSet>
      <dgm:spPr/>
    </dgm:pt>
    <dgm:pt modelId="{EC5DD7B9-3025-4F3E-8AE0-B039BD0A3935}" type="pres">
      <dgm:prSet presAssocID="{0F4A5E78-F6D6-4659-9688-D3286AA270CC}" presName="FiveNodes_3" presStyleLbl="node1" presStyleIdx="2" presStyleCnt="5">
        <dgm:presLayoutVars>
          <dgm:bulletEnabled val="1"/>
        </dgm:presLayoutVars>
      </dgm:prSet>
      <dgm:spPr/>
    </dgm:pt>
    <dgm:pt modelId="{4C841426-EBEC-44A2-9D0F-3AE8950905EF}" type="pres">
      <dgm:prSet presAssocID="{0F4A5E78-F6D6-4659-9688-D3286AA270CC}" presName="FiveNodes_4" presStyleLbl="node1" presStyleIdx="3" presStyleCnt="5">
        <dgm:presLayoutVars>
          <dgm:bulletEnabled val="1"/>
        </dgm:presLayoutVars>
      </dgm:prSet>
      <dgm:spPr/>
    </dgm:pt>
    <dgm:pt modelId="{03CA2208-77A4-4E81-B272-037ED7323E12}" type="pres">
      <dgm:prSet presAssocID="{0F4A5E78-F6D6-4659-9688-D3286AA270CC}" presName="FiveNodes_5" presStyleLbl="node1" presStyleIdx="4" presStyleCnt="5">
        <dgm:presLayoutVars>
          <dgm:bulletEnabled val="1"/>
        </dgm:presLayoutVars>
      </dgm:prSet>
      <dgm:spPr/>
    </dgm:pt>
    <dgm:pt modelId="{BC96A85B-F68F-4B33-9B93-26EFC9E99799}" type="pres">
      <dgm:prSet presAssocID="{0F4A5E78-F6D6-4659-9688-D3286AA270CC}" presName="FiveConn_1-2" presStyleLbl="fgAccFollowNode1" presStyleIdx="0" presStyleCnt="4">
        <dgm:presLayoutVars>
          <dgm:bulletEnabled val="1"/>
        </dgm:presLayoutVars>
      </dgm:prSet>
      <dgm:spPr/>
    </dgm:pt>
    <dgm:pt modelId="{F3E1E3CC-BF2C-4F3A-A925-D601FEB89870}" type="pres">
      <dgm:prSet presAssocID="{0F4A5E78-F6D6-4659-9688-D3286AA270CC}" presName="FiveConn_2-3" presStyleLbl="fgAccFollowNode1" presStyleIdx="1" presStyleCnt="4">
        <dgm:presLayoutVars>
          <dgm:bulletEnabled val="1"/>
        </dgm:presLayoutVars>
      </dgm:prSet>
      <dgm:spPr/>
    </dgm:pt>
    <dgm:pt modelId="{CB404534-91C8-4767-883C-636D15E4EAC8}" type="pres">
      <dgm:prSet presAssocID="{0F4A5E78-F6D6-4659-9688-D3286AA270CC}" presName="FiveConn_3-4" presStyleLbl="fgAccFollowNode1" presStyleIdx="2" presStyleCnt="4">
        <dgm:presLayoutVars>
          <dgm:bulletEnabled val="1"/>
        </dgm:presLayoutVars>
      </dgm:prSet>
      <dgm:spPr/>
    </dgm:pt>
    <dgm:pt modelId="{8C171A88-EBA1-4ADF-ABC9-C8CC2CB0DD0F}" type="pres">
      <dgm:prSet presAssocID="{0F4A5E78-F6D6-4659-9688-D3286AA270CC}" presName="FiveConn_4-5" presStyleLbl="fgAccFollowNode1" presStyleIdx="3" presStyleCnt="4">
        <dgm:presLayoutVars>
          <dgm:bulletEnabled val="1"/>
        </dgm:presLayoutVars>
      </dgm:prSet>
      <dgm:spPr/>
    </dgm:pt>
    <dgm:pt modelId="{4EB3D6A7-3C98-4A72-AC72-B5CC7F5D2910}" type="pres">
      <dgm:prSet presAssocID="{0F4A5E78-F6D6-4659-9688-D3286AA270CC}" presName="FiveNodes_1_text" presStyleLbl="node1" presStyleIdx="4" presStyleCnt="5">
        <dgm:presLayoutVars>
          <dgm:bulletEnabled val="1"/>
        </dgm:presLayoutVars>
      </dgm:prSet>
      <dgm:spPr/>
    </dgm:pt>
    <dgm:pt modelId="{EDA576D3-016A-42C7-8694-FC83B9DF248B}" type="pres">
      <dgm:prSet presAssocID="{0F4A5E78-F6D6-4659-9688-D3286AA270CC}" presName="FiveNodes_2_text" presStyleLbl="node1" presStyleIdx="4" presStyleCnt="5">
        <dgm:presLayoutVars>
          <dgm:bulletEnabled val="1"/>
        </dgm:presLayoutVars>
      </dgm:prSet>
      <dgm:spPr/>
    </dgm:pt>
    <dgm:pt modelId="{0F8210E7-3CE6-40AA-AC89-575B82919173}" type="pres">
      <dgm:prSet presAssocID="{0F4A5E78-F6D6-4659-9688-D3286AA270CC}" presName="FiveNodes_3_text" presStyleLbl="node1" presStyleIdx="4" presStyleCnt="5">
        <dgm:presLayoutVars>
          <dgm:bulletEnabled val="1"/>
        </dgm:presLayoutVars>
      </dgm:prSet>
      <dgm:spPr/>
    </dgm:pt>
    <dgm:pt modelId="{434E0889-056C-41E9-BEF1-3BF4CED3F0B4}" type="pres">
      <dgm:prSet presAssocID="{0F4A5E78-F6D6-4659-9688-D3286AA270CC}" presName="FiveNodes_4_text" presStyleLbl="node1" presStyleIdx="4" presStyleCnt="5">
        <dgm:presLayoutVars>
          <dgm:bulletEnabled val="1"/>
        </dgm:presLayoutVars>
      </dgm:prSet>
      <dgm:spPr/>
    </dgm:pt>
    <dgm:pt modelId="{4109C731-3DFB-4195-B882-9F6CF731BEBB}" type="pres">
      <dgm:prSet presAssocID="{0F4A5E78-F6D6-4659-9688-D3286AA270CC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71135403-5886-4C37-848D-6B10B81EB1EC}" srcId="{0F4A5E78-F6D6-4659-9688-D3286AA270CC}" destId="{C0B10823-FFB4-460E-96CD-EA060A3F9255}" srcOrd="1" destOrd="0" parTransId="{3D8CFC24-69C3-48BB-B4EE-F2BC8FB80D86}" sibTransId="{724EA0AD-E54C-490C-BFCD-13DEECBD3D97}"/>
    <dgm:cxn modelId="{7860A207-9A70-46C6-ACB3-1C2D1715EF73}" type="presOf" srcId="{255D4447-1143-4296-A804-8E20A6F795F5}" destId="{F045FE88-3BBF-498A-8EDA-D2F910110461}" srcOrd="0" destOrd="0" presId="urn:microsoft.com/office/officeart/2005/8/layout/vProcess5"/>
    <dgm:cxn modelId="{3AF7A81E-10ED-4E31-9F78-8C18402A3278}" type="presOf" srcId="{3F4AB061-D72A-4F9F-9684-48D53F9C9B66}" destId="{CB404534-91C8-4767-883C-636D15E4EAC8}" srcOrd="0" destOrd="0" presId="urn:microsoft.com/office/officeart/2005/8/layout/vProcess5"/>
    <dgm:cxn modelId="{82D04724-23A4-43BF-A7F7-1CDC10B59585}" type="presOf" srcId="{D15856C5-7931-4879-B53B-D667253B6BCB}" destId="{8C171A88-EBA1-4ADF-ABC9-C8CC2CB0DD0F}" srcOrd="0" destOrd="0" presId="urn:microsoft.com/office/officeart/2005/8/layout/vProcess5"/>
    <dgm:cxn modelId="{D62AE025-EAE8-4C92-BD15-70EE26505236}" type="presOf" srcId="{F07A79C8-4B07-4F9C-8651-A53C778B7B91}" destId="{03CA2208-77A4-4E81-B272-037ED7323E12}" srcOrd="0" destOrd="0" presId="urn:microsoft.com/office/officeart/2005/8/layout/vProcess5"/>
    <dgm:cxn modelId="{8620322E-5996-4F56-8FD4-D4544D2BE9C0}" srcId="{0F4A5E78-F6D6-4659-9688-D3286AA270CC}" destId="{F07A79C8-4B07-4F9C-8651-A53C778B7B91}" srcOrd="4" destOrd="0" parTransId="{625E06A8-A4D6-4D90-887E-ADE6F50EC053}" sibTransId="{EFEDF9FE-B8BD-4829-BEF4-E56D41404DE1}"/>
    <dgm:cxn modelId="{3FA6015E-48DD-4267-A2AD-12A2E50A5B2C}" type="presOf" srcId="{C0B10823-FFB4-460E-96CD-EA060A3F9255}" destId="{EDA576D3-016A-42C7-8694-FC83B9DF248B}" srcOrd="1" destOrd="0" presId="urn:microsoft.com/office/officeart/2005/8/layout/vProcess5"/>
    <dgm:cxn modelId="{6B2D3B6E-91AF-4C33-84BD-99D830E23671}" srcId="{0F4A5E78-F6D6-4659-9688-D3286AA270CC}" destId="{1F9354E1-7D8A-4061-B1A6-2585C5B17CAD}" srcOrd="3" destOrd="0" parTransId="{6D1A3AD4-6A53-4E93-A321-30C8E85A92C3}" sibTransId="{D15856C5-7931-4879-B53B-D667253B6BCB}"/>
    <dgm:cxn modelId="{A6EB5673-DDA2-4557-BFCB-420529684BE5}" type="presOf" srcId="{0F4A5E78-F6D6-4659-9688-D3286AA270CC}" destId="{9E2AB1A0-BA1A-440E-8E23-55230C157BF7}" srcOrd="0" destOrd="0" presId="urn:microsoft.com/office/officeart/2005/8/layout/vProcess5"/>
    <dgm:cxn modelId="{04FF4178-2DC9-4747-8B4F-3E46394C1134}" srcId="{0F4A5E78-F6D6-4659-9688-D3286AA270CC}" destId="{255D4447-1143-4296-A804-8E20A6F795F5}" srcOrd="0" destOrd="0" parTransId="{DCAC70EB-7800-4B31-A2BF-E3278B256549}" sibTransId="{EF89447E-2F3C-438F-B566-2352A8955F55}"/>
    <dgm:cxn modelId="{DFF9D578-F57F-4C7C-8988-ACB5778CB77C}" type="presOf" srcId="{EF89447E-2F3C-438F-B566-2352A8955F55}" destId="{BC96A85B-F68F-4B33-9B93-26EFC9E99799}" srcOrd="0" destOrd="0" presId="urn:microsoft.com/office/officeart/2005/8/layout/vProcess5"/>
    <dgm:cxn modelId="{EE33A65A-4E15-4E73-8CC2-41B379D7C178}" type="presOf" srcId="{255D4447-1143-4296-A804-8E20A6F795F5}" destId="{4EB3D6A7-3C98-4A72-AC72-B5CC7F5D2910}" srcOrd="1" destOrd="0" presId="urn:microsoft.com/office/officeart/2005/8/layout/vProcess5"/>
    <dgm:cxn modelId="{AA590D7B-0004-4F36-8BDE-2CA1E7F726AC}" type="presOf" srcId="{7DBCFA12-AB91-4E87-AD91-68373E0FE9C1}" destId="{0F8210E7-3CE6-40AA-AC89-575B82919173}" srcOrd="1" destOrd="0" presId="urn:microsoft.com/office/officeart/2005/8/layout/vProcess5"/>
    <dgm:cxn modelId="{BDED819E-B5D0-4938-9E92-7B3B9EC6F02B}" type="presOf" srcId="{C0B10823-FFB4-460E-96CD-EA060A3F9255}" destId="{EBA68EBA-584F-4A6C-AE94-C2BD1BFCDEC7}" srcOrd="0" destOrd="0" presId="urn:microsoft.com/office/officeart/2005/8/layout/vProcess5"/>
    <dgm:cxn modelId="{0E436FB3-5384-4B6E-9BE0-A6ABF44D735E}" srcId="{0F4A5E78-F6D6-4659-9688-D3286AA270CC}" destId="{7DBCFA12-AB91-4E87-AD91-68373E0FE9C1}" srcOrd="2" destOrd="0" parTransId="{BE7A95B8-BD41-494C-B6CB-6114FC0DE77D}" sibTransId="{3F4AB061-D72A-4F9F-9684-48D53F9C9B66}"/>
    <dgm:cxn modelId="{98D654B3-F325-4D91-A299-9E7DE017B66F}" type="presOf" srcId="{F07A79C8-4B07-4F9C-8651-A53C778B7B91}" destId="{4109C731-3DFB-4195-B882-9F6CF731BEBB}" srcOrd="1" destOrd="0" presId="urn:microsoft.com/office/officeart/2005/8/layout/vProcess5"/>
    <dgm:cxn modelId="{5E1B53C7-E41B-48ED-8A98-168E49F8EE41}" type="presOf" srcId="{1F9354E1-7D8A-4061-B1A6-2585C5B17CAD}" destId="{434E0889-056C-41E9-BEF1-3BF4CED3F0B4}" srcOrd="1" destOrd="0" presId="urn:microsoft.com/office/officeart/2005/8/layout/vProcess5"/>
    <dgm:cxn modelId="{C747D8CC-2663-4F0B-9A63-6909CA8BC20B}" type="presOf" srcId="{724EA0AD-E54C-490C-BFCD-13DEECBD3D97}" destId="{F3E1E3CC-BF2C-4F3A-A925-D601FEB89870}" srcOrd="0" destOrd="0" presId="urn:microsoft.com/office/officeart/2005/8/layout/vProcess5"/>
    <dgm:cxn modelId="{36C318D6-5B72-40C6-BDE2-60F134E3C1C3}" type="presOf" srcId="{1F9354E1-7D8A-4061-B1A6-2585C5B17CAD}" destId="{4C841426-EBEC-44A2-9D0F-3AE8950905EF}" srcOrd="0" destOrd="0" presId="urn:microsoft.com/office/officeart/2005/8/layout/vProcess5"/>
    <dgm:cxn modelId="{C86FFAE3-D17E-4857-AAC1-DC7B77192B9D}" type="presOf" srcId="{7DBCFA12-AB91-4E87-AD91-68373E0FE9C1}" destId="{EC5DD7B9-3025-4F3E-8AE0-B039BD0A3935}" srcOrd="0" destOrd="0" presId="urn:microsoft.com/office/officeart/2005/8/layout/vProcess5"/>
    <dgm:cxn modelId="{35A8A667-4C1C-4FF3-BBD5-5840478BC30E}" type="presParOf" srcId="{9E2AB1A0-BA1A-440E-8E23-55230C157BF7}" destId="{390301CB-E354-4E1C-BDD6-457A0AFC4B4E}" srcOrd="0" destOrd="0" presId="urn:microsoft.com/office/officeart/2005/8/layout/vProcess5"/>
    <dgm:cxn modelId="{6F5645CE-60F1-4056-B9FA-E8191EE7CECE}" type="presParOf" srcId="{9E2AB1A0-BA1A-440E-8E23-55230C157BF7}" destId="{F045FE88-3BBF-498A-8EDA-D2F910110461}" srcOrd="1" destOrd="0" presId="urn:microsoft.com/office/officeart/2005/8/layout/vProcess5"/>
    <dgm:cxn modelId="{137BF1E2-3519-40C2-B731-F77DE3D2B7D2}" type="presParOf" srcId="{9E2AB1A0-BA1A-440E-8E23-55230C157BF7}" destId="{EBA68EBA-584F-4A6C-AE94-C2BD1BFCDEC7}" srcOrd="2" destOrd="0" presId="urn:microsoft.com/office/officeart/2005/8/layout/vProcess5"/>
    <dgm:cxn modelId="{BF4D9E66-0FC0-449F-9979-5816ABA79119}" type="presParOf" srcId="{9E2AB1A0-BA1A-440E-8E23-55230C157BF7}" destId="{EC5DD7B9-3025-4F3E-8AE0-B039BD0A3935}" srcOrd="3" destOrd="0" presId="urn:microsoft.com/office/officeart/2005/8/layout/vProcess5"/>
    <dgm:cxn modelId="{D76C053C-A404-4DB0-BC8E-6B607D15F1C8}" type="presParOf" srcId="{9E2AB1A0-BA1A-440E-8E23-55230C157BF7}" destId="{4C841426-EBEC-44A2-9D0F-3AE8950905EF}" srcOrd="4" destOrd="0" presId="urn:microsoft.com/office/officeart/2005/8/layout/vProcess5"/>
    <dgm:cxn modelId="{896446CC-A0EC-4CD8-AA68-0D77E37AB589}" type="presParOf" srcId="{9E2AB1A0-BA1A-440E-8E23-55230C157BF7}" destId="{03CA2208-77A4-4E81-B272-037ED7323E12}" srcOrd="5" destOrd="0" presId="urn:microsoft.com/office/officeart/2005/8/layout/vProcess5"/>
    <dgm:cxn modelId="{FF393E33-1799-4305-8519-DC343C1D7594}" type="presParOf" srcId="{9E2AB1A0-BA1A-440E-8E23-55230C157BF7}" destId="{BC96A85B-F68F-4B33-9B93-26EFC9E99799}" srcOrd="6" destOrd="0" presId="urn:microsoft.com/office/officeart/2005/8/layout/vProcess5"/>
    <dgm:cxn modelId="{4398ED4C-E0C7-4600-A538-90A0B7B4CA99}" type="presParOf" srcId="{9E2AB1A0-BA1A-440E-8E23-55230C157BF7}" destId="{F3E1E3CC-BF2C-4F3A-A925-D601FEB89870}" srcOrd="7" destOrd="0" presId="urn:microsoft.com/office/officeart/2005/8/layout/vProcess5"/>
    <dgm:cxn modelId="{CC905CF6-57B7-4C07-A1A0-BD1704ECFB73}" type="presParOf" srcId="{9E2AB1A0-BA1A-440E-8E23-55230C157BF7}" destId="{CB404534-91C8-4767-883C-636D15E4EAC8}" srcOrd="8" destOrd="0" presId="urn:microsoft.com/office/officeart/2005/8/layout/vProcess5"/>
    <dgm:cxn modelId="{32DF569F-E6F3-40CA-8C8D-411B6F4B1EC8}" type="presParOf" srcId="{9E2AB1A0-BA1A-440E-8E23-55230C157BF7}" destId="{8C171A88-EBA1-4ADF-ABC9-C8CC2CB0DD0F}" srcOrd="9" destOrd="0" presId="urn:microsoft.com/office/officeart/2005/8/layout/vProcess5"/>
    <dgm:cxn modelId="{0CCED743-65AE-4878-85C1-61B3FC2D44F2}" type="presParOf" srcId="{9E2AB1A0-BA1A-440E-8E23-55230C157BF7}" destId="{4EB3D6A7-3C98-4A72-AC72-B5CC7F5D2910}" srcOrd="10" destOrd="0" presId="urn:microsoft.com/office/officeart/2005/8/layout/vProcess5"/>
    <dgm:cxn modelId="{F31166D1-145A-4ABC-8218-F5E2FB6C594C}" type="presParOf" srcId="{9E2AB1A0-BA1A-440E-8E23-55230C157BF7}" destId="{EDA576D3-016A-42C7-8694-FC83B9DF248B}" srcOrd="11" destOrd="0" presId="urn:microsoft.com/office/officeart/2005/8/layout/vProcess5"/>
    <dgm:cxn modelId="{6D32DD2A-EAAB-4541-BA6C-53E7695F8875}" type="presParOf" srcId="{9E2AB1A0-BA1A-440E-8E23-55230C157BF7}" destId="{0F8210E7-3CE6-40AA-AC89-575B82919173}" srcOrd="12" destOrd="0" presId="urn:microsoft.com/office/officeart/2005/8/layout/vProcess5"/>
    <dgm:cxn modelId="{A8F1AA05-1456-452F-935C-32FC62B8ECF1}" type="presParOf" srcId="{9E2AB1A0-BA1A-440E-8E23-55230C157BF7}" destId="{434E0889-056C-41E9-BEF1-3BF4CED3F0B4}" srcOrd="13" destOrd="0" presId="urn:microsoft.com/office/officeart/2005/8/layout/vProcess5"/>
    <dgm:cxn modelId="{681842AC-FFE7-487A-98AA-8733B8BDBAE2}" type="presParOf" srcId="{9E2AB1A0-BA1A-440E-8E23-55230C157BF7}" destId="{4109C731-3DFB-4195-B882-9F6CF731BEB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5FE88-3BBF-498A-8EDA-D2F910110461}">
      <dsp:nvSpPr>
        <dsp:cNvPr id="0" name=""/>
        <dsp:cNvSpPr/>
      </dsp:nvSpPr>
      <dsp:spPr>
        <a:xfrm>
          <a:off x="0" y="0"/>
          <a:ext cx="2319513" cy="2650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People don’t understand implications of adding new steps</a:t>
          </a:r>
        </a:p>
      </dsp:txBody>
      <dsp:txXfrm>
        <a:off x="7764" y="7764"/>
        <a:ext cx="2002456" cy="249552"/>
      </dsp:txXfrm>
    </dsp:sp>
    <dsp:sp modelId="{EBA68EBA-584F-4A6C-AE94-C2BD1BFCDEC7}">
      <dsp:nvSpPr>
        <dsp:cNvPr id="0" name=""/>
        <dsp:cNvSpPr/>
      </dsp:nvSpPr>
      <dsp:spPr>
        <a:xfrm>
          <a:off x="173210" y="301896"/>
          <a:ext cx="2319513" cy="2650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Staff have not been educated on the end-to-end process</a:t>
          </a:r>
        </a:p>
      </dsp:txBody>
      <dsp:txXfrm>
        <a:off x="180974" y="309660"/>
        <a:ext cx="1958472" cy="249552"/>
      </dsp:txXfrm>
    </dsp:sp>
    <dsp:sp modelId="{EC5DD7B9-3025-4F3E-8AE0-B039BD0A3935}">
      <dsp:nvSpPr>
        <dsp:cNvPr id="0" name=""/>
        <dsp:cNvSpPr/>
      </dsp:nvSpPr>
      <dsp:spPr>
        <a:xfrm>
          <a:off x="346420" y="603793"/>
          <a:ext cx="2319513" cy="2650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End-to-end process not documented</a:t>
          </a:r>
        </a:p>
      </dsp:txBody>
      <dsp:txXfrm>
        <a:off x="354184" y="611557"/>
        <a:ext cx="1958472" cy="249552"/>
      </dsp:txXfrm>
    </dsp:sp>
    <dsp:sp modelId="{4C841426-EBEC-44A2-9D0F-3AE8950905EF}">
      <dsp:nvSpPr>
        <dsp:cNvPr id="0" name=""/>
        <dsp:cNvSpPr/>
      </dsp:nvSpPr>
      <dsp:spPr>
        <a:xfrm>
          <a:off x="519631" y="905690"/>
          <a:ext cx="2319513" cy="2650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All the steps are not known</a:t>
          </a:r>
        </a:p>
      </dsp:txBody>
      <dsp:txXfrm>
        <a:off x="527395" y="913454"/>
        <a:ext cx="1958472" cy="249552"/>
      </dsp:txXfrm>
    </dsp:sp>
    <dsp:sp modelId="{03CA2208-77A4-4E81-B272-037ED7323E12}">
      <dsp:nvSpPr>
        <dsp:cNvPr id="0" name=""/>
        <dsp:cNvSpPr/>
      </dsp:nvSpPr>
      <dsp:spPr>
        <a:xfrm>
          <a:off x="692841" y="1207586"/>
          <a:ext cx="2319513" cy="2650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Have not gathered the right people to map it out</a:t>
          </a:r>
        </a:p>
      </dsp:txBody>
      <dsp:txXfrm>
        <a:off x="700605" y="1215350"/>
        <a:ext cx="1958472" cy="249552"/>
      </dsp:txXfrm>
    </dsp:sp>
    <dsp:sp modelId="{BC96A85B-F68F-4B33-9B93-26EFC9E99799}">
      <dsp:nvSpPr>
        <dsp:cNvPr id="0" name=""/>
        <dsp:cNvSpPr/>
      </dsp:nvSpPr>
      <dsp:spPr>
        <a:xfrm>
          <a:off x="2147211" y="193655"/>
          <a:ext cx="172302" cy="172302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2185979" y="193655"/>
        <a:ext cx="94766" cy="129657"/>
      </dsp:txXfrm>
    </dsp:sp>
    <dsp:sp modelId="{F3E1E3CC-BF2C-4F3A-A925-D601FEB89870}">
      <dsp:nvSpPr>
        <dsp:cNvPr id="0" name=""/>
        <dsp:cNvSpPr/>
      </dsp:nvSpPr>
      <dsp:spPr>
        <a:xfrm>
          <a:off x="2320421" y="495552"/>
          <a:ext cx="172302" cy="172302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2359189" y="495552"/>
        <a:ext cx="94766" cy="129657"/>
      </dsp:txXfrm>
    </dsp:sp>
    <dsp:sp modelId="{CB404534-91C8-4767-883C-636D15E4EAC8}">
      <dsp:nvSpPr>
        <dsp:cNvPr id="0" name=""/>
        <dsp:cNvSpPr/>
      </dsp:nvSpPr>
      <dsp:spPr>
        <a:xfrm>
          <a:off x="2493632" y="793031"/>
          <a:ext cx="172302" cy="172302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2532400" y="793031"/>
        <a:ext cx="94766" cy="129657"/>
      </dsp:txXfrm>
    </dsp:sp>
    <dsp:sp modelId="{8C171A88-EBA1-4ADF-ABC9-C8CC2CB0DD0F}">
      <dsp:nvSpPr>
        <dsp:cNvPr id="0" name=""/>
        <dsp:cNvSpPr/>
      </dsp:nvSpPr>
      <dsp:spPr>
        <a:xfrm>
          <a:off x="2666842" y="1097873"/>
          <a:ext cx="172302" cy="172302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2705610" y="1097873"/>
        <a:ext cx="94766" cy="1296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7CA508E-2BF9-4123-BA0C-C1EF5B4B9B45}" type="datetimeFigureOut">
              <a:rPr lang="en-US" smtClean="0"/>
              <a:t>9/18/2020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59362E0-E0C7-4E40-B4E2-73CBC95BD2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362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362E0-E0C7-4E40-B4E2-73CBC95BD20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159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362E0-E0C7-4E40-B4E2-73CBC95BD20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301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It’s ok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362E0-E0C7-4E40-B4E2-73CBC95BD20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726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em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6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6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6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6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em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.em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21 Sept 2015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430160" y="591021"/>
            <a:ext cx="0" cy="118872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 userDrawn="1"/>
        </p:nvGrpSpPr>
        <p:grpSpPr>
          <a:xfrm>
            <a:off x="2749439" y="752601"/>
            <a:ext cx="1487211" cy="868680"/>
            <a:chOff x="2749439" y="752601"/>
            <a:chExt cx="1487211" cy="868680"/>
          </a:xfrm>
        </p:grpSpPr>
        <p:sp>
          <p:nvSpPr>
            <p:cNvPr id="5" name="Rectangle 4"/>
            <p:cNvSpPr/>
            <p:nvPr userDrawn="1"/>
          </p:nvSpPr>
          <p:spPr bwMode="auto">
            <a:xfrm>
              <a:off x="2749439" y="752601"/>
              <a:ext cx="1371600" cy="868680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 bwMode="auto">
            <a:xfrm>
              <a:off x="2785238" y="912373"/>
              <a:ext cx="1451412" cy="60939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200" dirty="0">
                  <a:solidFill>
                    <a:prstClr val="white"/>
                  </a:solidFill>
                  <a:latin typeface="Arial"/>
                </a:rPr>
                <a:t>Partner Logo</a:t>
              </a:r>
            </a:p>
          </p:txBody>
        </p:sp>
      </p:grp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28207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21 Sept 2015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6125" y="4044820"/>
            <a:ext cx="6478588" cy="406400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291213"/>
      </p:ext>
    </p:extLst>
  </p:cSld>
  <p:clrMapOvr>
    <a:masterClrMapping/>
  </p:clrMapOvr>
  <p:transition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with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44DFA3-2CE9-4870-9311-B71B0D3196F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2043299" y="591021"/>
            <a:ext cx="0" cy="96012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 userDrawn="1"/>
        </p:nvGrpSpPr>
        <p:grpSpPr>
          <a:xfrm>
            <a:off x="2298281" y="742095"/>
            <a:ext cx="1487211" cy="682055"/>
            <a:chOff x="2749439" y="752601"/>
            <a:chExt cx="1487211" cy="682055"/>
          </a:xfrm>
        </p:grpSpPr>
        <p:sp>
          <p:nvSpPr>
            <p:cNvPr id="20" name="Rectangle 19"/>
            <p:cNvSpPr/>
            <p:nvPr userDrawn="1"/>
          </p:nvSpPr>
          <p:spPr bwMode="auto">
            <a:xfrm>
              <a:off x="2749439" y="752601"/>
              <a:ext cx="1065834" cy="682055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TextBox 20"/>
            <p:cNvSpPr txBox="1"/>
            <p:nvPr userDrawn="1"/>
          </p:nvSpPr>
          <p:spPr bwMode="auto">
            <a:xfrm>
              <a:off x="2785238" y="908465"/>
              <a:ext cx="1451412" cy="38779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Partner </a:t>
              </a:r>
              <a:b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Logo</a:t>
              </a:r>
            </a:p>
          </p:txBody>
        </p:sp>
      </p:grpSp>
      <p:pic>
        <p:nvPicPr>
          <p:cNvPr id="17" name="Picture 16" descr="UCSF_sig_white_RG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826650"/>
      </p:ext>
    </p:extLst>
  </p:cSld>
  <p:clrMapOvr>
    <a:masterClrMapping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84418-771E-4AEF-AC23-27844A62A1A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4046758"/>
            <a:ext cx="6451600" cy="32575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 descr="UCSF_sig_white_RG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949147"/>
      </p:ext>
    </p:extLst>
  </p:cSld>
  <p:clrMapOvr>
    <a:masterClrMapping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F548CD-8AF1-4E23-B052-98E6F87B3A53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351" y="4046607"/>
            <a:ext cx="6472238" cy="434178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892150"/>
      </p:ext>
    </p:extLst>
  </p:cSld>
  <p:clrMapOvr>
    <a:masterClrMapping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6375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02D7A7-7729-4E50-BF51-A5A1EC2A810A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5204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5204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5204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PRIVILEGED AND CONFIDENTIAL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CC8D0D-EAEC-449D-9161-023DFF90F2E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5204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5204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90658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21 Sept 2015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351" y="4046607"/>
            <a:ext cx="6472238" cy="434178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02812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ltGray"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68580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21 Sept 2015</a:t>
            </a:r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Fall 2015 Ten Year Plan - UCSF Health</a:t>
            </a:r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2249896"/>
            <a:ext cx="8089901" cy="1421928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“Lorem ipsum dolor site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isicing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0833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/>
              <a:t>Author’s Name Here</a:t>
            </a:r>
          </a:p>
          <a:p>
            <a:pPr lvl="0"/>
            <a:r>
              <a:rPr lang="en-US" dirty="0"/>
              <a:t>Position Title Here</a:t>
            </a:r>
          </a:p>
        </p:txBody>
      </p:sp>
      <p:pic>
        <p:nvPicPr>
          <p:cNvPr id="20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163301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543207"/>
            <a:ext cx="8089901" cy="4081117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/>
            </a:lvl1pPr>
          </a:lstStyle>
          <a:p>
            <a:pPr lvl="0"/>
            <a:r>
              <a:rPr lang="en-US" dirty="0"/>
              <a:t>“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site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isicing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sedo</a:t>
            </a:r>
            <a:r>
              <a:rPr lang="en-US" dirty="0"/>
              <a:t>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labotre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et </a:t>
            </a:r>
            <a:r>
              <a:rPr lang="en-US" dirty="0" err="1"/>
              <a:t>venium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9215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/>
              <a:t>Author’s Name Here</a:t>
            </a:r>
          </a:p>
          <a:p>
            <a:pPr lvl="0"/>
            <a:r>
              <a:rPr lang="en-US" dirty="0"/>
              <a:t>Position Title Here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>
                <a:solidFill>
                  <a:srgbClr val="052049"/>
                </a:solidFill>
              </a:rPr>
              <a:t>21 Sept 2015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>
                <a:solidFill>
                  <a:srgbClr val="052049"/>
                </a:solidFill>
              </a:rPr>
              <a:t>Fall 2015 Ten Year Plan - UCSF Health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27583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6375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>
                <a:solidFill>
                  <a:srgbClr val="052049"/>
                </a:solidFill>
              </a:rPr>
              <a:t>21 Sept 2015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>
                <a:solidFill>
                  <a:srgbClr val="052049"/>
                </a:solidFill>
              </a:rPr>
              <a:t>Fall 2015 Ten Year Plan - UCSF Health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50368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202179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6" y="1563684"/>
            <a:ext cx="8087171" cy="313932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>
                <a:solidFill>
                  <a:srgbClr val="052049"/>
                </a:solidFill>
              </a:rPr>
              <a:t>21 Sept 2015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>
                <a:solidFill>
                  <a:srgbClr val="052049"/>
                </a:solidFill>
              </a:rPr>
              <a:t>Fall 2015 Ten Year Plan - UCSF Health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21299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3999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464" y="1562634"/>
            <a:ext cx="3989387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1062" y="1013951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82627" y="1556703"/>
            <a:ext cx="4013199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>
                <a:solidFill>
                  <a:srgbClr val="052049"/>
                </a:solidFill>
              </a:rPr>
              <a:t>21 Sept 2015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>
                <a:solidFill>
                  <a:srgbClr val="052049"/>
                </a:solidFill>
              </a:rPr>
              <a:t>Fall 2015 Ten Year Plan - UCSF Health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53346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4801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/>
              <a:t>Slide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0321" y="1011992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/>
              <a:t>Subhead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>
                <a:solidFill>
                  <a:srgbClr val="052049"/>
                </a:solidFill>
              </a:rPr>
              <a:t>21 Sept 2015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>
                <a:solidFill>
                  <a:srgbClr val="052049"/>
                </a:solidFill>
              </a:rPr>
              <a:t>Fall 2015 Ten Year Plan - UCSF Health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54879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>
                <a:solidFill>
                  <a:srgbClr val="052049"/>
                </a:solidFill>
              </a:rPr>
              <a:t>Fall 2015 Ten Year Plan - UCSF Health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77202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-1"/>
            <a:ext cx="9144000" cy="6251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>
                <a:solidFill>
                  <a:srgbClr val="052049"/>
                </a:solidFill>
              </a:rPr>
              <a:t>21 Sept 2015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>
                <a:solidFill>
                  <a:srgbClr val="052049"/>
                </a:solidFill>
              </a:rPr>
              <a:t>Fall 2015 Ten Year Plan - UCSF Health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25750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White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>
                <a:solidFill>
                  <a:srgbClr val="052049"/>
                </a:solidFill>
              </a:rPr>
              <a:t>21 Sept 2015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tx2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430160" y="591021"/>
            <a:ext cx="0" cy="118872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UCSF_sig_navy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16" y="739445"/>
            <a:ext cx="1388923" cy="90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233498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79658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630547" y="2701522"/>
            <a:ext cx="2110616" cy="137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703371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58358" y="639525"/>
            <a:ext cx="6204666" cy="1446212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UCSF_sig_whit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3414216"/>
            <a:ext cx="1503181" cy="97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99453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" y="3818374"/>
            <a:ext cx="4210268" cy="30427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0"/>
            <a:ext cx="9144004" cy="38688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880" y="1611152"/>
            <a:ext cx="4389119" cy="2724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9033" y="4336064"/>
            <a:ext cx="5044967" cy="2521936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auto">
          <a:xfrm>
            <a:off x="2723103" y="1611152"/>
            <a:ext cx="3675888" cy="3675888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1"/>
          <a:stretch/>
        </p:blipFill>
        <p:spPr bwMode="auto">
          <a:xfrm>
            <a:off x="4327515" y="2924450"/>
            <a:ext cx="2223280" cy="89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8995551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1F07-825E-4400-8F45-A1E3BFAD27FF}" type="datetimeFigureOut">
              <a:rPr lang="en-US" smtClean="0"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7CE3-1855-4FEF-880A-909413376F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6540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1F07-825E-4400-8F45-A1E3BFAD27FF}" type="datetimeFigureOut">
              <a:rPr lang="en-US" smtClean="0"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7CE3-1855-4FEF-880A-909413376F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429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1F07-825E-4400-8F45-A1E3BFAD27FF}" type="datetimeFigureOut">
              <a:rPr lang="en-US" smtClean="0"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7CE3-1855-4FEF-880A-909413376F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6165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1F07-825E-4400-8F45-A1E3BFAD27FF}" type="datetimeFigureOut">
              <a:rPr lang="en-US" smtClean="0"/>
              <a:t>9/18/2020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7CE3-1855-4FEF-880A-909413376F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86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1F07-825E-4400-8F45-A1E3BFAD27FF}" type="datetimeFigureOut">
              <a:rPr lang="en-US" smtClean="0"/>
              <a:t>9/18/2020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7CE3-1855-4FEF-880A-909413376F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4117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1F07-825E-4400-8F45-A1E3BFAD27FF}" type="datetimeFigureOut">
              <a:rPr lang="en-US" smtClean="0"/>
              <a:t>9/18/2020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7CE3-1855-4FEF-880A-909413376F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343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21 Sept 2015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UCSF_sig_whit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33775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1F07-825E-4400-8F45-A1E3BFAD27FF}" type="datetimeFigureOut">
              <a:rPr lang="en-US" smtClean="0"/>
              <a:t>9/18/2020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7CE3-1855-4FEF-880A-909413376F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9071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1F07-825E-4400-8F45-A1E3BFAD27FF}" type="datetimeFigureOut">
              <a:rPr lang="en-US" smtClean="0"/>
              <a:t>9/18/2020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7CE3-1855-4FEF-880A-909413376F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9740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1F07-825E-4400-8F45-A1E3BFAD27FF}" type="datetimeFigureOut">
              <a:rPr lang="en-US" smtClean="0"/>
              <a:t>9/18/2020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7CE3-1855-4FEF-880A-909413376F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4543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1F07-825E-4400-8F45-A1E3BFAD27FF}" type="datetimeFigureOut">
              <a:rPr lang="en-US" smtClean="0"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7CE3-1855-4FEF-880A-909413376F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9852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1F07-825E-4400-8F45-A1E3BFAD27FF}" type="datetimeFigureOut">
              <a:rPr lang="en-US" smtClean="0"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7CE3-1855-4FEF-880A-909413376F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9132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21 Sept 2015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430160" y="591021"/>
            <a:ext cx="0" cy="118872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 userDrawn="1"/>
        </p:nvGrpSpPr>
        <p:grpSpPr>
          <a:xfrm>
            <a:off x="2749439" y="752601"/>
            <a:ext cx="1487211" cy="868680"/>
            <a:chOff x="2749439" y="752601"/>
            <a:chExt cx="1487211" cy="868680"/>
          </a:xfrm>
        </p:grpSpPr>
        <p:sp>
          <p:nvSpPr>
            <p:cNvPr id="5" name="Rectangle 4"/>
            <p:cNvSpPr/>
            <p:nvPr userDrawn="1"/>
          </p:nvSpPr>
          <p:spPr bwMode="auto">
            <a:xfrm>
              <a:off x="2749439" y="752601"/>
              <a:ext cx="1371600" cy="868680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 bwMode="auto">
            <a:xfrm>
              <a:off x="2785238" y="912373"/>
              <a:ext cx="1451412" cy="60939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200" dirty="0">
                  <a:solidFill>
                    <a:prstClr val="white"/>
                  </a:solidFill>
                  <a:latin typeface="Arial"/>
                </a:rPr>
                <a:t>Partner Logo</a:t>
              </a:r>
            </a:p>
          </p:txBody>
        </p:sp>
      </p:grp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195281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White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>
                <a:solidFill>
                  <a:srgbClr val="052049"/>
                </a:solidFill>
              </a:rPr>
              <a:t>21 Sept 2015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tx2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430160" y="591021"/>
            <a:ext cx="0" cy="118872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UCSF_sig_navy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16" y="739445"/>
            <a:ext cx="1388923" cy="90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627136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21 Sept 2015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UCSF_sig_whit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491337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Co-branding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21 Sept 2015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 bwMode="auto">
          <a:xfrm>
            <a:off x="4876801" y="756610"/>
            <a:ext cx="1563518" cy="46166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prstClr val="white"/>
                </a:solidFill>
                <a:latin typeface="Arial"/>
              </a:rPr>
              <a:t>UCSF Helen Diller Family</a:t>
            </a:r>
          </a:p>
          <a:p>
            <a:r>
              <a:rPr lang="en-US" sz="1000" dirty="0">
                <a:solidFill>
                  <a:prstClr val="white"/>
                </a:solidFill>
                <a:latin typeface="Arial"/>
              </a:rPr>
              <a:t>Comprehensive </a:t>
            </a:r>
            <a:br>
              <a:rPr lang="en-US" sz="1000" dirty="0">
                <a:solidFill>
                  <a:prstClr val="white"/>
                </a:solidFill>
                <a:latin typeface="Arial"/>
              </a:rPr>
            </a:br>
            <a:r>
              <a:rPr lang="en-US" sz="1000" dirty="0">
                <a:solidFill>
                  <a:prstClr val="white"/>
                </a:solidFill>
                <a:latin typeface="Arial"/>
              </a:rPr>
              <a:t>Cancer Center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440319" y="734837"/>
            <a:ext cx="0" cy="466344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 bwMode="auto">
          <a:xfrm>
            <a:off x="6688975" y="756610"/>
            <a:ext cx="817830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prstClr val="white"/>
                </a:solidFill>
                <a:latin typeface="Arial"/>
              </a:rPr>
              <a:t>UCSF School</a:t>
            </a:r>
            <a:br>
              <a:rPr lang="en-US" sz="1000" dirty="0">
                <a:solidFill>
                  <a:prstClr val="white"/>
                </a:solidFill>
                <a:latin typeface="Arial"/>
              </a:rPr>
            </a:br>
            <a:r>
              <a:rPr lang="en-US" sz="1000" dirty="0">
                <a:solidFill>
                  <a:prstClr val="white"/>
                </a:solidFill>
                <a:latin typeface="Arial"/>
              </a:rPr>
              <a:t>of Medicine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7570536" y="734837"/>
            <a:ext cx="0" cy="466344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 bwMode="auto">
          <a:xfrm>
            <a:off x="7802880" y="756610"/>
            <a:ext cx="975995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prstClr val="white"/>
                </a:solidFill>
                <a:latin typeface="Arial"/>
              </a:rPr>
              <a:t>AIDS Research Institute at UCSF</a:t>
            </a:r>
          </a:p>
        </p:txBody>
      </p:sp>
      <p:pic>
        <p:nvPicPr>
          <p:cNvPr id="16" name="Picture 15" descr="UCSF_sig_whit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457121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21 Sept 2015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5" name="Picture 14" descr="UCSF_sig_white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78384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Co-branding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21 Sept 2015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 bwMode="auto">
          <a:xfrm>
            <a:off x="4876801" y="756610"/>
            <a:ext cx="1563518" cy="46166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prstClr val="white"/>
                </a:solidFill>
                <a:latin typeface="Arial"/>
              </a:rPr>
              <a:t>UCSF Helen Diller Family</a:t>
            </a:r>
          </a:p>
          <a:p>
            <a:r>
              <a:rPr lang="en-US" sz="1000" dirty="0">
                <a:solidFill>
                  <a:prstClr val="white"/>
                </a:solidFill>
                <a:latin typeface="Arial"/>
              </a:rPr>
              <a:t>Comprehensive </a:t>
            </a:r>
            <a:br>
              <a:rPr lang="en-US" sz="1000" dirty="0">
                <a:solidFill>
                  <a:prstClr val="white"/>
                </a:solidFill>
                <a:latin typeface="Arial"/>
              </a:rPr>
            </a:br>
            <a:r>
              <a:rPr lang="en-US" sz="1000" dirty="0">
                <a:solidFill>
                  <a:prstClr val="white"/>
                </a:solidFill>
                <a:latin typeface="Arial"/>
              </a:rPr>
              <a:t>Cancer Center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440319" y="734837"/>
            <a:ext cx="0" cy="466344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 bwMode="auto">
          <a:xfrm>
            <a:off x="6688975" y="756610"/>
            <a:ext cx="817830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prstClr val="white"/>
                </a:solidFill>
                <a:latin typeface="Arial"/>
              </a:rPr>
              <a:t>UCSF School</a:t>
            </a:r>
            <a:br>
              <a:rPr lang="en-US" sz="1000" dirty="0">
                <a:solidFill>
                  <a:prstClr val="white"/>
                </a:solidFill>
                <a:latin typeface="Arial"/>
              </a:rPr>
            </a:br>
            <a:r>
              <a:rPr lang="en-US" sz="1000" dirty="0">
                <a:solidFill>
                  <a:prstClr val="white"/>
                </a:solidFill>
                <a:latin typeface="Arial"/>
              </a:rPr>
              <a:t>of Medicine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7570536" y="734837"/>
            <a:ext cx="0" cy="466344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 bwMode="auto">
          <a:xfrm>
            <a:off x="7802880" y="756610"/>
            <a:ext cx="975995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prstClr val="white"/>
                </a:solidFill>
                <a:latin typeface="Arial"/>
              </a:rPr>
              <a:t>AIDS Research Institute at UCSF</a:t>
            </a:r>
          </a:p>
        </p:txBody>
      </p:sp>
      <p:pic>
        <p:nvPicPr>
          <p:cNvPr id="16" name="Picture 15" descr="UCSF_sig_whit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492579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Cobranding with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21 Sept 2015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3785492" y="756610"/>
            <a:ext cx="1345153" cy="41549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>
                <a:solidFill>
                  <a:prstClr val="white"/>
                </a:solidFill>
                <a:latin typeface="Arial"/>
              </a:rPr>
              <a:t>UCSF Helen Diller Family</a:t>
            </a:r>
          </a:p>
          <a:p>
            <a:r>
              <a:rPr lang="en-US" sz="900" dirty="0">
                <a:solidFill>
                  <a:prstClr val="white"/>
                </a:solidFill>
                <a:latin typeface="Arial"/>
              </a:rPr>
              <a:t>Comprehensive </a:t>
            </a:r>
            <a:br>
              <a:rPr lang="en-US" sz="900" dirty="0">
                <a:solidFill>
                  <a:prstClr val="white"/>
                </a:solidFill>
                <a:latin typeface="Arial"/>
              </a:rPr>
            </a:br>
            <a:r>
              <a:rPr lang="en-US" sz="900" dirty="0">
                <a:solidFill>
                  <a:prstClr val="white"/>
                </a:solidFill>
                <a:latin typeface="Arial"/>
              </a:rPr>
              <a:t>Cancer Center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140073" y="734837"/>
            <a:ext cx="0" cy="41148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 bwMode="auto">
          <a:xfrm>
            <a:off x="5297863" y="756610"/>
            <a:ext cx="765029" cy="27699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>
                <a:solidFill>
                  <a:prstClr val="white"/>
                </a:solidFill>
                <a:latin typeface="Arial"/>
              </a:rPr>
              <a:t>UCSF School</a:t>
            </a:r>
            <a:br>
              <a:rPr lang="en-US" sz="900" dirty="0">
                <a:solidFill>
                  <a:prstClr val="white"/>
                </a:solidFill>
                <a:latin typeface="Arial"/>
              </a:rPr>
            </a:br>
            <a:r>
              <a:rPr lang="en-US" sz="900" dirty="0">
                <a:solidFill>
                  <a:prstClr val="white"/>
                </a:solidFill>
                <a:latin typeface="Arial"/>
              </a:rPr>
              <a:t>of Medicine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062893" y="734837"/>
            <a:ext cx="0" cy="41148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 bwMode="auto">
          <a:xfrm>
            <a:off x="6221297" y="756610"/>
            <a:ext cx="975995" cy="27699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>
                <a:solidFill>
                  <a:prstClr val="white"/>
                </a:solidFill>
                <a:latin typeface="Arial"/>
              </a:rPr>
              <a:t>AIDS Research Institute at UCSF</a:t>
            </a:r>
          </a:p>
        </p:txBody>
      </p:sp>
      <p:pic>
        <p:nvPicPr>
          <p:cNvPr id="19" name="Picture 18" descr="UCSF_sig_white_RG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21845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with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21 Sept 2015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2043299" y="591021"/>
            <a:ext cx="0" cy="96012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 userDrawn="1"/>
        </p:nvGrpSpPr>
        <p:grpSpPr>
          <a:xfrm>
            <a:off x="2298281" y="742095"/>
            <a:ext cx="1487211" cy="682055"/>
            <a:chOff x="2749439" y="752601"/>
            <a:chExt cx="1487211" cy="682055"/>
          </a:xfrm>
        </p:grpSpPr>
        <p:sp>
          <p:nvSpPr>
            <p:cNvPr id="20" name="Rectangle 19"/>
            <p:cNvSpPr/>
            <p:nvPr userDrawn="1"/>
          </p:nvSpPr>
          <p:spPr bwMode="auto">
            <a:xfrm>
              <a:off x="2749439" y="752601"/>
              <a:ext cx="1065834" cy="682055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200" b="1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1" name="TextBox 20"/>
            <p:cNvSpPr txBox="1"/>
            <p:nvPr userDrawn="1"/>
          </p:nvSpPr>
          <p:spPr bwMode="auto">
            <a:xfrm>
              <a:off x="2785238" y="908465"/>
              <a:ext cx="1451412" cy="38779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>
                  <a:solidFill>
                    <a:prstClr val="white"/>
                  </a:solidFill>
                  <a:latin typeface="Arial"/>
                </a:rPr>
                <a:t>Partner </a:t>
              </a:r>
              <a:br>
                <a:rPr lang="en-US" sz="1400" dirty="0">
                  <a:solidFill>
                    <a:prstClr val="white"/>
                  </a:solidFill>
                  <a:latin typeface="Arial"/>
                </a:rPr>
              </a:br>
              <a:r>
                <a:rPr lang="en-US" sz="1400" dirty="0">
                  <a:solidFill>
                    <a:prstClr val="white"/>
                  </a:solidFill>
                  <a:latin typeface="Arial"/>
                </a:rPr>
                <a:t>Logo</a:t>
              </a:r>
            </a:p>
          </p:txBody>
        </p:sp>
      </p:grpSp>
      <p:pic>
        <p:nvPicPr>
          <p:cNvPr id="17" name="Picture 16" descr="UCSF_sig_white_RG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061670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21 Sept 2015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4046758"/>
            <a:ext cx="6451600" cy="32575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 descr="UCSF_sig_white_RG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957361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21 Sept 2015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762" y="4045137"/>
            <a:ext cx="6478043" cy="3414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663891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21 Sept 2015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6125" y="4044820"/>
            <a:ext cx="6478588" cy="406400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185027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21 Sept 2015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351" y="4046607"/>
            <a:ext cx="6472238" cy="434178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197530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ltGray"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68580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21 Sept 2015</a:t>
            </a:r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Fall 2015 Ten Year Plan - UCSF Health</a:t>
            </a:r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2249896"/>
            <a:ext cx="8089901" cy="1421928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“Lorem ipsum dolor site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isicing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0833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/>
              <a:t>Author’s Name Here</a:t>
            </a:r>
          </a:p>
          <a:p>
            <a:pPr lvl="0"/>
            <a:r>
              <a:rPr lang="en-US" dirty="0"/>
              <a:t>Position Title Here</a:t>
            </a:r>
          </a:p>
        </p:txBody>
      </p:sp>
      <p:pic>
        <p:nvPicPr>
          <p:cNvPr id="20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4607746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543207"/>
            <a:ext cx="8089901" cy="4081117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/>
            </a:lvl1pPr>
          </a:lstStyle>
          <a:p>
            <a:pPr lvl="0"/>
            <a:r>
              <a:rPr lang="en-US" dirty="0"/>
              <a:t>“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site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isicing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sedo</a:t>
            </a:r>
            <a:r>
              <a:rPr lang="en-US" dirty="0"/>
              <a:t>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labotre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et </a:t>
            </a:r>
            <a:r>
              <a:rPr lang="en-US" dirty="0" err="1"/>
              <a:t>venium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9215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/>
              <a:t>Author’s Name Here</a:t>
            </a:r>
          </a:p>
          <a:p>
            <a:pPr lvl="0"/>
            <a:r>
              <a:rPr lang="en-US" dirty="0"/>
              <a:t>Position Title Here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>
                <a:solidFill>
                  <a:srgbClr val="052049"/>
                </a:solidFill>
              </a:rPr>
              <a:t>21 Sept 2015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>
                <a:solidFill>
                  <a:srgbClr val="052049"/>
                </a:solidFill>
              </a:rPr>
              <a:t>Fall 2015 Ten Year Plan - UCSF Health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392481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6375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>
                <a:solidFill>
                  <a:srgbClr val="052049"/>
                </a:solidFill>
              </a:rPr>
              <a:t>21 Sept 2015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>
                <a:solidFill>
                  <a:srgbClr val="052049"/>
                </a:solidFill>
              </a:rPr>
              <a:t>Fall 2015 Ten Year Plan - UCSF Health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371643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202179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6" y="1563684"/>
            <a:ext cx="8087171" cy="313932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>
                <a:solidFill>
                  <a:srgbClr val="052049"/>
                </a:solidFill>
              </a:rPr>
              <a:t>21 Sept 2015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>
                <a:solidFill>
                  <a:srgbClr val="052049"/>
                </a:solidFill>
              </a:rPr>
              <a:t>Fall 2015 Ten Year Plan - UCSF Health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92437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21 Sept 2015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5" name="Picture 14" descr="UCSF_sig_white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491358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3999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464" y="1562634"/>
            <a:ext cx="3989387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1062" y="1013951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82627" y="1556703"/>
            <a:ext cx="4013199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>
                <a:solidFill>
                  <a:srgbClr val="052049"/>
                </a:solidFill>
              </a:rPr>
              <a:t>21 Sept 2015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>
                <a:solidFill>
                  <a:srgbClr val="052049"/>
                </a:solidFill>
              </a:rPr>
              <a:t>Fall 2015 Ten Year Plan - UCSF Health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111881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4801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/>
              <a:t>Slide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0321" y="1011992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/>
              <a:t>Subhead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>
                <a:solidFill>
                  <a:srgbClr val="052049"/>
                </a:solidFill>
              </a:rPr>
              <a:t>21 Sept 2015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>
                <a:solidFill>
                  <a:srgbClr val="052049"/>
                </a:solidFill>
              </a:rPr>
              <a:t>Fall 2015 Ten Year Plan - UCSF Health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642039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376291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-1"/>
            <a:ext cx="9144000" cy="6251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>
                <a:solidFill>
                  <a:srgbClr val="052049"/>
                </a:solidFill>
              </a:rPr>
              <a:t>21 Sept 2015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>
                <a:solidFill>
                  <a:srgbClr val="052049"/>
                </a:solidFill>
              </a:rPr>
              <a:t>Fall 2015 Ten Year Plan - UCSF Health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611010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823925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630547" y="2701522"/>
            <a:ext cx="2110616" cy="137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5428727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58358" y="639525"/>
            <a:ext cx="6204666" cy="1446212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UCSF_sig_whit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3414216"/>
            <a:ext cx="1503181" cy="97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38836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" y="3818374"/>
            <a:ext cx="4210268" cy="30427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0"/>
            <a:ext cx="9144004" cy="38688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880" y="1611152"/>
            <a:ext cx="4389119" cy="2724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9033" y="4336064"/>
            <a:ext cx="5044967" cy="2521936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auto">
          <a:xfrm>
            <a:off x="2723103" y="1611152"/>
            <a:ext cx="3675888" cy="3675888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1"/>
          <a:stretch/>
        </p:blipFill>
        <p:spPr bwMode="auto">
          <a:xfrm>
            <a:off x="4327515" y="2924450"/>
            <a:ext cx="2223280" cy="89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5726212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36328"/>
            <a:ext cx="6409350" cy="628377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403259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pic>
        <p:nvPicPr>
          <p:cNvPr id="11" name="Picture 4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642516" y="998092"/>
            <a:ext cx="2456284" cy="27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03A55-E7CB-4B32-B134-95A7DE65619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9300" y="4045554"/>
            <a:ext cx="6407253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2793076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BE1924-B9CD-417F-A023-A5C70AA7339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2099"/>
            <a:ext cx="6477000" cy="4603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pic>
        <p:nvPicPr>
          <p:cNvPr id="8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645301" y="991227"/>
            <a:ext cx="2577714" cy="291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524571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Cobranding with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21 Sept 2015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3785492" y="756610"/>
            <a:ext cx="1345153" cy="41549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>
                <a:solidFill>
                  <a:prstClr val="white"/>
                </a:solidFill>
                <a:latin typeface="Arial"/>
              </a:rPr>
              <a:t>UCSF Helen Diller Family</a:t>
            </a:r>
          </a:p>
          <a:p>
            <a:r>
              <a:rPr lang="en-US" sz="900" dirty="0">
                <a:solidFill>
                  <a:prstClr val="white"/>
                </a:solidFill>
                <a:latin typeface="Arial"/>
              </a:rPr>
              <a:t>Comprehensive </a:t>
            </a:r>
            <a:br>
              <a:rPr lang="en-US" sz="900" dirty="0">
                <a:solidFill>
                  <a:prstClr val="white"/>
                </a:solidFill>
                <a:latin typeface="Arial"/>
              </a:rPr>
            </a:br>
            <a:r>
              <a:rPr lang="en-US" sz="900" dirty="0">
                <a:solidFill>
                  <a:prstClr val="white"/>
                </a:solidFill>
                <a:latin typeface="Arial"/>
              </a:rPr>
              <a:t>Cancer Center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140073" y="734837"/>
            <a:ext cx="0" cy="41148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 bwMode="auto">
          <a:xfrm>
            <a:off x="5297863" y="756610"/>
            <a:ext cx="765029" cy="27699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>
                <a:solidFill>
                  <a:prstClr val="white"/>
                </a:solidFill>
                <a:latin typeface="Arial"/>
              </a:rPr>
              <a:t>UCSF School</a:t>
            </a:r>
            <a:br>
              <a:rPr lang="en-US" sz="900" dirty="0">
                <a:solidFill>
                  <a:prstClr val="white"/>
                </a:solidFill>
                <a:latin typeface="Arial"/>
              </a:rPr>
            </a:br>
            <a:r>
              <a:rPr lang="en-US" sz="900" dirty="0">
                <a:solidFill>
                  <a:prstClr val="white"/>
                </a:solidFill>
                <a:latin typeface="Arial"/>
              </a:rPr>
              <a:t>of Medicine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062893" y="734837"/>
            <a:ext cx="0" cy="41148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 bwMode="auto">
          <a:xfrm>
            <a:off x="6221297" y="756610"/>
            <a:ext cx="975995" cy="27699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>
                <a:solidFill>
                  <a:prstClr val="white"/>
                </a:solidFill>
                <a:latin typeface="Arial"/>
              </a:rPr>
              <a:t>AIDS Research Institute at UCSF</a:t>
            </a:r>
          </a:p>
        </p:txBody>
      </p:sp>
      <p:pic>
        <p:nvPicPr>
          <p:cNvPr id="19" name="Picture 18" descr="UCSF_sig_white_RG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156263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36328"/>
            <a:ext cx="6409350" cy="628377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403259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pic>
        <p:nvPicPr>
          <p:cNvPr id="12" name="Picture 4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642516" y="998092"/>
            <a:ext cx="2456284" cy="27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4FF5E0-71E1-4D8B-BFF7-5C08E2C983C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9300" y="4045554"/>
            <a:ext cx="6407253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984428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Picture 4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642516" y="998092"/>
            <a:ext cx="2456284" cy="27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36328"/>
            <a:ext cx="6409350" cy="628377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403259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525142-0653-4384-B605-6185F87E1A1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9300" y="4045554"/>
            <a:ext cx="6407253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033815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Picture 4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642516" y="998092"/>
            <a:ext cx="2456284" cy="27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36328"/>
            <a:ext cx="6409350" cy="628377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403259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E1F1AD-54A6-43B8-8E53-A5A33C1FA2E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9300" y="4045554"/>
            <a:ext cx="6407253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4747472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36328"/>
            <a:ext cx="6409350" cy="628377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403259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pic>
        <p:nvPicPr>
          <p:cNvPr id="12" name="Picture 4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642516" y="998092"/>
            <a:ext cx="2456284" cy="27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08BB2-3BA8-494E-85E8-950DE6ED38A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9300" y="4045554"/>
            <a:ext cx="6407253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533502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ltGray"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68580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2249896"/>
            <a:ext cx="8089901" cy="1421928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“Lorem ipsum dolor site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isicing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0833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/>
              <a:t>Author’s Name Here</a:t>
            </a:r>
          </a:p>
          <a:p>
            <a:pPr lvl="0"/>
            <a:r>
              <a:rPr lang="en-US" dirty="0"/>
              <a:t>Position Title Here</a:t>
            </a: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0" y="6184900"/>
            <a:ext cx="9144000" cy="67310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2"/>
          </p:nvPr>
        </p:nvSpPr>
        <p:spPr>
          <a:xfrm>
            <a:off x="5928237" y="6439660"/>
            <a:ext cx="612263" cy="16434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2DA42-E8AD-491B-808C-5E16B60B34B9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52961" y="64574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PRIVILEGED AND CONFIDENTIAL</a:t>
            </a: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81809" y="64408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CC8D0D-EAEC-449D-9161-023DFF90F2E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341" y="6406440"/>
            <a:ext cx="1971802" cy="2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66517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543207"/>
            <a:ext cx="8089901" cy="4081117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/>
            </a:lvl1pPr>
          </a:lstStyle>
          <a:p>
            <a:pPr lvl="0"/>
            <a:r>
              <a:rPr lang="en-US" dirty="0"/>
              <a:t>“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site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isicing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sedo</a:t>
            </a:r>
            <a:r>
              <a:rPr lang="en-US" dirty="0"/>
              <a:t>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labotre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et </a:t>
            </a:r>
            <a:r>
              <a:rPr lang="en-US" dirty="0" err="1"/>
              <a:t>venium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9215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/>
              <a:t>Author’s Name Here</a:t>
            </a:r>
          </a:p>
          <a:p>
            <a:pPr lvl="0"/>
            <a:r>
              <a:rPr lang="en-US" dirty="0"/>
              <a:t>Position Title Here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5928237" y="6439660"/>
            <a:ext cx="612263" cy="16434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7A854-DC28-4BE3-9967-B3BF381FA8CC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52961" y="64574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PRIVILEGED AND CONFIDENTIAL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81809" y="64408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CC8D0D-EAEC-449D-9161-023DFF90F2E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742367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6375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5928237" y="6439660"/>
            <a:ext cx="612263" cy="16434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3877E8-5236-49A2-9267-59A0C793722B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52961" y="64574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PRIVILEGED AND CONFIDENTIAL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81809" y="64408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CC8D0D-EAEC-449D-9161-023DFF90F2E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289486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2021792"/>
            <a:ext cx="8325548" cy="3845608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6" y="1563684"/>
            <a:ext cx="8087171" cy="313932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>
          <a:xfrm>
            <a:off x="5928237" y="6439660"/>
            <a:ext cx="612263" cy="16434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086752-FD8E-49FE-8C39-7F5D492451CE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52961" y="64574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PRIVILEGED AND CONFIDENTIAL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81809" y="64408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CC8D0D-EAEC-449D-9161-023DFF90F2E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673041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8912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464" y="1562634"/>
            <a:ext cx="3989387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1062" y="1013951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82627" y="1556703"/>
            <a:ext cx="4013199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2"/>
          </p:nvPr>
        </p:nvSpPr>
        <p:spPr>
          <a:xfrm>
            <a:off x="5928237" y="6439660"/>
            <a:ext cx="612263" cy="16434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ED52DE-6004-4DAF-A8EB-0BF17BDBDBE9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52961" y="64574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PRIVILEGED AND CONFIDENTIAL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81809" y="64408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CC8D0D-EAEC-449D-9161-023DFF90F2E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242755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8912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/>
              <a:t>Slide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0321" y="1011992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/>
              <a:t>Subhead</a:t>
            </a:r>
          </a:p>
        </p:txBody>
      </p:sp>
      <p:sp>
        <p:nvSpPr>
          <p:cNvPr id="7" name="Rectangle 6"/>
          <p:cNvSpPr/>
          <p:nvPr userDrawn="1"/>
        </p:nvSpPr>
        <p:spPr bwMode="invGray">
          <a:xfrm>
            <a:off x="0" y="6184900"/>
            <a:ext cx="9144000" cy="67310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5928237" y="6439660"/>
            <a:ext cx="612263" cy="16434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76B84D-53AA-4FBB-B398-69986A787E4D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52961" y="64574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PRIVILEGED AND CONFIDENTIAL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81809" y="64408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CC8D0D-EAEC-449D-9161-023DFF90F2E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341" y="6406440"/>
            <a:ext cx="1971802" cy="2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13191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with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21 Sept 2015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2043299" y="591021"/>
            <a:ext cx="0" cy="96012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 userDrawn="1"/>
        </p:nvGrpSpPr>
        <p:grpSpPr>
          <a:xfrm>
            <a:off x="2298281" y="742095"/>
            <a:ext cx="1487211" cy="682055"/>
            <a:chOff x="2749439" y="752601"/>
            <a:chExt cx="1487211" cy="682055"/>
          </a:xfrm>
        </p:grpSpPr>
        <p:sp>
          <p:nvSpPr>
            <p:cNvPr id="20" name="Rectangle 19"/>
            <p:cNvSpPr/>
            <p:nvPr userDrawn="1"/>
          </p:nvSpPr>
          <p:spPr bwMode="auto">
            <a:xfrm>
              <a:off x="2749439" y="752601"/>
              <a:ext cx="1065834" cy="682055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200" b="1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1" name="TextBox 20"/>
            <p:cNvSpPr txBox="1"/>
            <p:nvPr userDrawn="1"/>
          </p:nvSpPr>
          <p:spPr bwMode="auto">
            <a:xfrm>
              <a:off x="2785238" y="908465"/>
              <a:ext cx="1451412" cy="38779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>
                  <a:solidFill>
                    <a:prstClr val="white"/>
                  </a:solidFill>
                  <a:latin typeface="Arial"/>
                </a:rPr>
                <a:t>Partner </a:t>
              </a:r>
              <a:br>
                <a:rPr lang="en-US" sz="1400" dirty="0">
                  <a:solidFill>
                    <a:prstClr val="white"/>
                  </a:solidFill>
                  <a:latin typeface="Arial"/>
                </a:rPr>
              </a:br>
              <a:r>
                <a:rPr lang="en-US" sz="1400" dirty="0">
                  <a:solidFill>
                    <a:prstClr val="white"/>
                  </a:solidFill>
                  <a:latin typeface="Arial"/>
                </a:rPr>
                <a:t>Logo</a:t>
              </a:r>
            </a:p>
          </p:txBody>
        </p:sp>
      </p:grpSp>
      <p:pic>
        <p:nvPicPr>
          <p:cNvPr id="17" name="Picture 16" descr="UCSF_sig_white_RG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67262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5928237" y="6439660"/>
            <a:ext cx="612263" cy="16434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5B2F6B-E64B-45C5-A887-5813A1E6C124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52961" y="64574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PRIVILEGED AND CONFIDENTIAL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81809" y="64408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CC8D0D-EAEC-449D-9161-023DFF90F2E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121504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5928237" y="6439660"/>
            <a:ext cx="612263" cy="16434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2BD713-7BF5-4CF3-B181-1F4F445BA0C8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52961" y="64574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PRIVILEGED AND CONFIDENTIAL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81809" y="64408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CC8D0D-EAEC-449D-9161-023DFF90F2E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Content Placeholder 6"/>
          <p:cNvSpPr>
            <a:spLocks noGrp="1"/>
          </p:cNvSpPr>
          <p:nvPr>
            <p:ph sz="quarter" idx="13"/>
          </p:nvPr>
        </p:nvSpPr>
        <p:spPr>
          <a:xfrm>
            <a:off x="279400" y="279400"/>
            <a:ext cx="8585200" cy="5549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3700671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158111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CSF_MedCtr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835" y="3077634"/>
            <a:ext cx="3444330" cy="38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29026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44058" y="639525"/>
            <a:ext cx="6204666" cy="1446212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645301" y="3772527"/>
            <a:ext cx="2577714" cy="291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0442940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" y="3818374"/>
            <a:ext cx="4210268" cy="304274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0"/>
            <a:ext cx="9144004" cy="386889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880" y="1611152"/>
            <a:ext cx="4389119" cy="27249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9033" y="4336064"/>
            <a:ext cx="5044967" cy="2521936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 bwMode="auto">
          <a:xfrm>
            <a:off x="2723103" y="1611152"/>
            <a:ext cx="3675888" cy="3675888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3" name="Picture 7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1"/>
          <a:stretch/>
        </p:blipFill>
        <p:spPr bwMode="auto">
          <a:xfrm>
            <a:off x="4327515" y="2924450"/>
            <a:ext cx="2223280" cy="89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03928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85481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F8EB65-B613-491A-8874-67E5F2902D9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 descr="UCSF_sig_white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416450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3F4443-C2B2-4A4D-B9E2-25AC9BC053C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2099"/>
            <a:ext cx="6477000" cy="4603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UCSF_sig_whit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880490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ECE5B3-1886-4E23-847C-BA92B603A0B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4046758"/>
            <a:ext cx="6451600" cy="32575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989813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C32297-32BD-4EA8-83B3-170CB5035BB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762" y="4045137"/>
            <a:ext cx="6478043" cy="3414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31503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21 Sept 2015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4046758"/>
            <a:ext cx="6451600" cy="32575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 descr="UCSF_sig_white_RG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146149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F4759B-A591-4D42-987C-FB694776E95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6125" y="4044820"/>
            <a:ext cx="6478588" cy="406400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053357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E80DA-A2EB-419E-B0B4-DF6D3BAE882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351" y="4046607"/>
            <a:ext cx="6472238" cy="434178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50630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ltGray"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68580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19"/>
          <p:cNvSpPr/>
          <p:nvPr userDrawn="1"/>
        </p:nvSpPr>
        <p:spPr bwMode="invGray">
          <a:xfrm>
            <a:off x="0" y="6250080"/>
            <a:ext cx="9144000" cy="60792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73EFD8-5E16-4E55-BA4D-382DF890E4B8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PRIVILEGED AND CONFIDENTIAL</a:t>
            </a:r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CC8D0D-EAEC-449D-9161-023DFF90F2E2}" type="slidenum">
              <a:rPr kumimoji="0" lang="en-US" sz="900" b="0" i="1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8131175" y="6396038"/>
            <a:ext cx="650875" cy="315912"/>
            <a:chOff x="5122" y="4029"/>
            <a:chExt cx="410" cy="199"/>
          </a:xfrm>
        </p:grpSpPr>
        <p:sp>
          <p:nvSpPr>
            <p:cNvPr id="2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22" y="4029"/>
              <a:ext cx="41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52049"/>
                </a:solidFill>
                <a:effectLst/>
                <a:uLnTx/>
                <a:uFillTx/>
                <a:latin typeface="Garamond"/>
                <a:ea typeface="+mn-ea"/>
                <a:cs typeface="+mn-cs"/>
              </a:endParaRPr>
            </a:p>
          </p:txBody>
        </p:sp>
        <p:sp>
          <p:nvSpPr>
            <p:cNvPr id="22" name="Freeform 5"/>
            <p:cNvSpPr>
              <a:spLocks/>
            </p:cNvSpPr>
            <p:nvPr userDrawn="1"/>
          </p:nvSpPr>
          <p:spPr bwMode="auto">
            <a:xfrm>
              <a:off x="5122" y="4027"/>
              <a:ext cx="408" cy="199"/>
            </a:xfrm>
            <a:custGeom>
              <a:avLst/>
              <a:gdLst>
                <a:gd name="T0" fmla="*/ 200 w 200"/>
                <a:gd name="T1" fmla="*/ 30 h 96"/>
                <a:gd name="T2" fmla="*/ 154 w 200"/>
                <a:gd name="T3" fmla="*/ 74 h 96"/>
                <a:gd name="T4" fmla="*/ 137 w 200"/>
                <a:gd name="T5" fmla="*/ 57 h 96"/>
                <a:gd name="T6" fmla="*/ 117 w 200"/>
                <a:gd name="T7" fmla="*/ 52 h 96"/>
                <a:gd name="T8" fmla="*/ 114 w 200"/>
                <a:gd name="T9" fmla="*/ 49 h 96"/>
                <a:gd name="T10" fmla="*/ 114 w 200"/>
                <a:gd name="T11" fmla="*/ 47 h 96"/>
                <a:gd name="T12" fmla="*/ 116 w 200"/>
                <a:gd name="T13" fmla="*/ 42 h 96"/>
                <a:gd name="T14" fmla="*/ 116 w 200"/>
                <a:gd name="T15" fmla="*/ 42 h 96"/>
                <a:gd name="T16" fmla="*/ 117 w 200"/>
                <a:gd name="T17" fmla="*/ 41 h 96"/>
                <a:gd name="T18" fmla="*/ 134 w 200"/>
                <a:gd name="T19" fmla="*/ 41 h 96"/>
                <a:gd name="T20" fmla="*/ 152 w 200"/>
                <a:gd name="T21" fmla="*/ 49 h 96"/>
                <a:gd name="T22" fmla="*/ 127 w 200"/>
                <a:gd name="T23" fmla="*/ 28 h 96"/>
                <a:gd name="T24" fmla="*/ 102 w 200"/>
                <a:gd name="T25" fmla="*/ 42 h 96"/>
                <a:gd name="T26" fmla="*/ 102 w 200"/>
                <a:gd name="T27" fmla="*/ 44 h 96"/>
                <a:gd name="T28" fmla="*/ 70 w 200"/>
                <a:gd name="T29" fmla="*/ 34 h 96"/>
                <a:gd name="T30" fmla="*/ 102 w 200"/>
                <a:gd name="T31" fmla="*/ 23 h 96"/>
                <a:gd name="T32" fmla="*/ 87 w 200"/>
                <a:gd name="T33" fmla="*/ 0 h 96"/>
                <a:gd name="T34" fmla="*/ 55 w 200"/>
                <a:gd name="T35" fmla="*/ 2 h 96"/>
                <a:gd name="T36" fmla="*/ 41 w 200"/>
                <a:gd name="T37" fmla="*/ 42 h 96"/>
                <a:gd name="T38" fmla="*/ 14 w 200"/>
                <a:gd name="T39" fmla="*/ 42 h 96"/>
                <a:gd name="T40" fmla="*/ 0 w 200"/>
                <a:gd name="T41" fmla="*/ 2 h 96"/>
                <a:gd name="T42" fmla="*/ 28 w 200"/>
                <a:gd name="T43" fmla="*/ 68 h 96"/>
                <a:gd name="T44" fmla="*/ 55 w 200"/>
                <a:gd name="T45" fmla="*/ 37 h 96"/>
                <a:gd name="T46" fmla="*/ 107 w 200"/>
                <a:gd name="T47" fmla="*/ 61 h 96"/>
                <a:gd name="T48" fmla="*/ 122 w 200"/>
                <a:gd name="T49" fmla="*/ 67 h 96"/>
                <a:gd name="T50" fmla="*/ 138 w 200"/>
                <a:gd name="T51" fmla="*/ 71 h 96"/>
                <a:gd name="T52" fmla="*/ 135 w 200"/>
                <a:gd name="T53" fmla="*/ 84 h 96"/>
                <a:gd name="T54" fmla="*/ 116 w 200"/>
                <a:gd name="T55" fmla="*/ 81 h 96"/>
                <a:gd name="T56" fmla="*/ 100 w 200"/>
                <a:gd name="T57" fmla="*/ 74 h 96"/>
                <a:gd name="T58" fmla="*/ 128 w 200"/>
                <a:gd name="T59" fmla="*/ 96 h 96"/>
                <a:gd name="T60" fmla="*/ 154 w 200"/>
                <a:gd name="T61" fmla="*/ 77 h 96"/>
                <a:gd name="T62" fmla="*/ 168 w 200"/>
                <a:gd name="T63" fmla="*/ 95 h 96"/>
                <a:gd name="T64" fmla="*/ 196 w 200"/>
                <a:gd name="T65" fmla="*/ 68 h 96"/>
                <a:gd name="T66" fmla="*/ 168 w 200"/>
                <a:gd name="T67" fmla="*/ 57 h 96"/>
                <a:gd name="T68" fmla="*/ 200 w 200"/>
                <a:gd name="T69" fmla="*/ 4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0" h="96">
                  <a:moveTo>
                    <a:pt x="200" y="42"/>
                  </a:moveTo>
                  <a:cubicBezTo>
                    <a:pt x="200" y="30"/>
                    <a:pt x="200" y="30"/>
                    <a:pt x="200" y="30"/>
                  </a:cubicBezTo>
                  <a:cubicBezTo>
                    <a:pt x="154" y="30"/>
                    <a:pt x="154" y="30"/>
                    <a:pt x="154" y="30"/>
                  </a:cubicBezTo>
                  <a:cubicBezTo>
                    <a:pt x="154" y="74"/>
                    <a:pt x="154" y="74"/>
                    <a:pt x="154" y="74"/>
                  </a:cubicBezTo>
                  <a:cubicBezTo>
                    <a:pt x="154" y="69"/>
                    <a:pt x="152" y="65"/>
                    <a:pt x="148" y="62"/>
                  </a:cubicBezTo>
                  <a:cubicBezTo>
                    <a:pt x="146" y="60"/>
                    <a:pt x="142" y="59"/>
                    <a:pt x="137" y="57"/>
                  </a:cubicBezTo>
                  <a:cubicBezTo>
                    <a:pt x="126" y="55"/>
                    <a:pt x="126" y="55"/>
                    <a:pt x="126" y="55"/>
                  </a:cubicBezTo>
                  <a:cubicBezTo>
                    <a:pt x="121" y="54"/>
                    <a:pt x="118" y="53"/>
                    <a:pt x="117" y="52"/>
                  </a:cubicBezTo>
                  <a:cubicBezTo>
                    <a:pt x="116" y="51"/>
                    <a:pt x="115" y="51"/>
                    <a:pt x="114" y="49"/>
                  </a:cubicBezTo>
                  <a:cubicBezTo>
                    <a:pt x="114" y="49"/>
                    <a:pt x="114" y="49"/>
                    <a:pt x="114" y="49"/>
                  </a:cubicBezTo>
                  <a:cubicBezTo>
                    <a:pt x="114" y="49"/>
                    <a:pt x="114" y="49"/>
                    <a:pt x="114" y="49"/>
                  </a:cubicBezTo>
                  <a:cubicBezTo>
                    <a:pt x="114" y="49"/>
                    <a:pt x="114" y="48"/>
                    <a:pt x="114" y="47"/>
                  </a:cubicBezTo>
                  <a:cubicBezTo>
                    <a:pt x="114" y="45"/>
                    <a:pt x="115" y="43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7" y="41"/>
                    <a:pt x="117" y="41"/>
                  </a:cubicBezTo>
                  <a:cubicBezTo>
                    <a:pt x="119" y="40"/>
                    <a:pt x="122" y="39"/>
                    <a:pt x="126" y="39"/>
                  </a:cubicBezTo>
                  <a:cubicBezTo>
                    <a:pt x="129" y="39"/>
                    <a:pt x="132" y="39"/>
                    <a:pt x="134" y="41"/>
                  </a:cubicBezTo>
                  <a:cubicBezTo>
                    <a:pt x="137" y="42"/>
                    <a:pt x="139" y="45"/>
                    <a:pt x="139" y="49"/>
                  </a:cubicBezTo>
                  <a:cubicBezTo>
                    <a:pt x="152" y="49"/>
                    <a:pt x="152" y="49"/>
                    <a:pt x="152" y="49"/>
                  </a:cubicBezTo>
                  <a:cubicBezTo>
                    <a:pt x="152" y="42"/>
                    <a:pt x="149" y="37"/>
                    <a:pt x="144" y="33"/>
                  </a:cubicBezTo>
                  <a:cubicBezTo>
                    <a:pt x="139" y="29"/>
                    <a:pt x="134" y="28"/>
                    <a:pt x="127" y="28"/>
                  </a:cubicBezTo>
                  <a:cubicBezTo>
                    <a:pt x="118" y="28"/>
                    <a:pt x="112" y="30"/>
                    <a:pt x="108" y="33"/>
                  </a:cubicBezTo>
                  <a:cubicBezTo>
                    <a:pt x="105" y="36"/>
                    <a:pt x="103" y="39"/>
                    <a:pt x="102" y="42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102" y="42"/>
                    <a:pt x="102" y="43"/>
                    <a:pt x="102" y="44"/>
                  </a:cubicBezTo>
                  <a:cubicBezTo>
                    <a:pt x="100" y="51"/>
                    <a:pt x="95" y="56"/>
                    <a:pt x="87" y="56"/>
                  </a:cubicBezTo>
                  <a:cubicBezTo>
                    <a:pt x="74" y="56"/>
                    <a:pt x="70" y="45"/>
                    <a:pt x="70" y="34"/>
                  </a:cubicBezTo>
                  <a:cubicBezTo>
                    <a:pt x="70" y="23"/>
                    <a:pt x="74" y="12"/>
                    <a:pt x="87" y="12"/>
                  </a:cubicBezTo>
                  <a:cubicBezTo>
                    <a:pt x="94" y="12"/>
                    <a:pt x="101" y="17"/>
                    <a:pt x="102" y="23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4" y="8"/>
                    <a:pt x="102" y="0"/>
                    <a:pt x="87" y="0"/>
                  </a:cubicBezTo>
                  <a:cubicBezTo>
                    <a:pt x="68" y="0"/>
                    <a:pt x="56" y="14"/>
                    <a:pt x="55" y="3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52"/>
                    <a:pt x="38" y="56"/>
                    <a:pt x="28" y="56"/>
                  </a:cubicBezTo>
                  <a:cubicBezTo>
                    <a:pt x="16" y="56"/>
                    <a:pt x="14" y="49"/>
                    <a:pt x="14" y="4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0"/>
                    <a:pt x="10" y="68"/>
                    <a:pt x="28" y="68"/>
                  </a:cubicBezTo>
                  <a:cubicBezTo>
                    <a:pt x="45" y="68"/>
                    <a:pt x="55" y="60"/>
                    <a:pt x="55" y="42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6" y="55"/>
                    <a:pt x="68" y="68"/>
                    <a:pt x="87" y="68"/>
                  </a:cubicBezTo>
                  <a:cubicBezTo>
                    <a:pt x="95" y="68"/>
                    <a:pt x="102" y="66"/>
                    <a:pt x="107" y="61"/>
                  </a:cubicBezTo>
                  <a:cubicBezTo>
                    <a:pt x="107" y="61"/>
                    <a:pt x="108" y="62"/>
                    <a:pt x="108" y="62"/>
                  </a:cubicBezTo>
                  <a:cubicBezTo>
                    <a:pt x="111" y="64"/>
                    <a:pt x="115" y="65"/>
                    <a:pt x="122" y="67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33" y="69"/>
                    <a:pt x="136" y="70"/>
                    <a:pt x="138" y="71"/>
                  </a:cubicBezTo>
                  <a:cubicBezTo>
                    <a:pt x="140" y="73"/>
                    <a:pt x="141" y="74"/>
                    <a:pt x="141" y="76"/>
                  </a:cubicBezTo>
                  <a:cubicBezTo>
                    <a:pt x="141" y="80"/>
                    <a:pt x="139" y="83"/>
                    <a:pt x="135" y="84"/>
                  </a:cubicBezTo>
                  <a:cubicBezTo>
                    <a:pt x="133" y="85"/>
                    <a:pt x="131" y="85"/>
                    <a:pt x="127" y="85"/>
                  </a:cubicBezTo>
                  <a:cubicBezTo>
                    <a:pt x="122" y="85"/>
                    <a:pt x="118" y="84"/>
                    <a:pt x="116" y="81"/>
                  </a:cubicBezTo>
                  <a:cubicBezTo>
                    <a:pt x="115" y="79"/>
                    <a:pt x="114" y="77"/>
                    <a:pt x="113" y="74"/>
                  </a:cubicBezTo>
                  <a:cubicBezTo>
                    <a:pt x="100" y="74"/>
                    <a:pt x="100" y="74"/>
                    <a:pt x="100" y="74"/>
                  </a:cubicBezTo>
                  <a:cubicBezTo>
                    <a:pt x="100" y="81"/>
                    <a:pt x="103" y="86"/>
                    <a:pt x="108" y="90"/>
                  </a:cubicBezTo>
                  <a:cubicBezTo>
                    <a:pt x="113" y="94"/>
                    <a:pt x="119" y="96"/>
                    <a:pt x="128" y="96"/>
                  </a:cubicBezTo>
                  <a:cubicBezTo>
                    <a:pt x="136" y="96"/>
                    <a:pt x="143" y="94"/>
                    <a:pt x="147" y="90"/>
                  </a:cubicBezTo>
                  <a:cubicBezTo>
                    <a:pt x="151" y="87"/>
                    <a:pt x="154" y="82"/>
                    <a:pt x="154" y="77"/>
                  </a:cubicBezTo>
                  <a:cubicBezTo>
                    <a:pt x="154" y="95"/>
                    <a:pt x="154" y="95"/>
                    <a:pt x="154" y="95"/>
                  </a:cubicBezTo>
                  <a:cubicBezTo>
                    <a:pt x="168" y="95"/>
                    <a:pt x="168" y="95"/>
                    <a:pt x="168" y="95"/>
                  </a:cubicBezTo>
                  <a:cubicBezTo>
                    <a:pt x="168" y="68"/>
                    <a:pt x="168" y="68"/>
                    <a:pt x="168" y="68"/>
                  </a:cubicBezTo>
                  <a:cubicBezTo>
                    <a:pt x="196" y="68"/>
                    <a:pt x="196" y="68"/>
                    <a:pt x="196" y="68"/>
                  </a:cubicBezTo>
                  <a:cubicBezTo>
                    <a:pt x="196" y="57"/>
                    <a:pt x="196" y="57"/>
                    <a:pt x="196" y="57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68" y="42"/>
                    <a:pt x="168" y="42"/>
                    <a:pt x="168" y="42"/>
                  </a:cubicBezTo>
                  <a:lnTo>
                    <a:pt x="200" y="4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52049"/>
                </a:solidFill>
                <a:effectLst/>
                <a:uLnTx/>
                <a:uFillTx/>
                <a:latin typeface="Garamond"/>
                <a:ea typeface="+mn-ea"/>
                <a:cs typeface="+mn-cs"/>
              </a:endParaRPr>
            </a:p>
          </p:txBody>
        </p:sp>
      </p:grpSp>
      <p:pic>
        <p:nvPicPr>
          <p:cNvPr id="25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2249896"/>
            <a:ext cx="8089901" cy="1421928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“Lorem ipsum dolor site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isicing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0833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/>
              <a:t>Author’s Name Here</a:t>
            </a:r>
          </a:p>
          <a:p>
            <a:pPr lvl="0"/>
            <a:r>
              <a:rPr lang="en-US" dirty="0"/>
              <a:t>Position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3107159212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543207"/>
            <a:ext cx="8089901" cy="4081117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/>
            </a:lvl1pPr>
          </a:lstStyle>
          <a:p>
            <a:pPr lvl="0"/>
            <a:r>
              <a:rPr lang="en-US" dirty="0"/>
              <a:t>“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site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isicing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sedo</a:t>
            </a:r>
            <a:r>
              <a:rPr lang="en-US" dirty="0"/>
              <a:t>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labotre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et </a:t>
            </a:r>
            <a:r>
              <a:rPr lang="en-US" dirty="0" err="1"/>
              <a:t>venium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9215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/>
              <a:t>Author’s Name Here</a:t>
            </a:r>
          </a:p>
          <a:p>
            <a:pPr lvl="0"/>
            <a:r>
              <a:rPr lang="en-US" dirty="0"/>
              <a:t>Position Title Here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BC7692-5B4D-4D99-846C-AA75DEFCB893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PRIVILEGED AND CONFIDENTIAL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CC8D0D-EAEC-449D-9161-023DFF90F2E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835887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6375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A4B6B2-CBB6-4A55-A2C1-D6115899A45D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PRIVILEGED AND CONFIDENTIAL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CC8D0D-EAEC-449D-9161-023DFF90F2E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793438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202179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6" y="1563684"/>
            <a:ext cx="8087171" cy="313932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C0304D-ED77-4EA3-AB99-B28B67A48794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PRIVILEGED AND CONFIDENTIAL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CC8D0D-EAEC-449D-9161-023DFF90F2E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658911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8912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464" y="1562634"/>
            <a:ext cx="3989387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1062" y="1013951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82627" y="1556703"/>
            <a:ext cx="4013199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AD63D6-C1F9-40D9-9753-C73E9A50A586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PRIVILEGED AND CONFIDENTIAL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CC8D0D-EAEC-449D-9161-023DFF90F2E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677293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8912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/>
              <a:t>Slide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0321" y="1011992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/>
              <a:t>Subhead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586199-D6DE-4D36-8E5F-82E818E82D3C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PRIVILEGED AND CONFIDENTIAL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CC8D0D-EAEC-449D-9161-023DFF90F2E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580164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DC056-D608-45BA-8D4A-C36092EBD90B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PRIVILEGED AND 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CC8D0D-EAEC-449D-9161-023DFF90F2E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834548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-1"/>
            <a:ext cx="9144000" cy="6251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F6423A-4013-4E82-851F-23FDAC7E7F3A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PRIVILEGED AND CONFIDENTIAL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CC8D0D-EAEC-449D-9161-023DFF90F2E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07335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21 Sept 2015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762" y="4045137"/>
            <a:ext cx="6478043" cy="3414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391048"/>
      </p:ext>
    </p:extLst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973896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630547" y="2701522"/>
            <a:ext cx="2110616" cy="137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8875412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58358" y="639525"/>
            <a:ext cx="6204666" cy="1446212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UCSF_sig_whit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3414216"/>
            <a:ext cx="1503181" cy="97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881944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" y="3818374"/>
            <a:ext cx="4210268" cy="304274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0"/>
            <a:ext cx="9144004" cy="386889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880" y="1611152"/>
            <a:ext cx="4389119" cy="27249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9033" y="4336064"/>
            <a:ext cx="5044967" cy="2521936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 bwMode="auto">
          <a:xfrm>
            <a:off x="2723103" y="1611152"/>
            <a:ext cx="3675888" cy="3675888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3" name="Picture 7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1"/>
          <a:stretch/>
        </p:blipFill>
        <p:spPr bwMode="auto">
          <a:xfrm>
            <a:off x="4327515" y="2924450"/>
            <a:ext cx="2223280" cy="89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0763316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xternal Co-branding White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7B0441-13A9-4C54-9592-EAB58018CFC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5204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5204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tx2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430160" y="591021"/>
            <a:ext cx="0" cy="118872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 userDrawn="1"/>
        </p:nvGrpSpPr>
        <p:grpSpPr>
          <a:xfrm>
            <a:off x="2749439" y="752601"/>
            <a:ext cx="1487211" cy="868680"/>
            <a:chOff x="2749439" y="752601"/>
            <a:chExt cx="1487211" cy="868680"/>
          </a:xfrm>
        </p:grpSpPr>
        <p:sp>
          <p:nvSpPr>
            <p:cNvPr id="5" name="Rectangle 4"/>
            <p:cNvSpPr/>
            <p:nvPr userDrawn="1"/>
          </p:nvSpPr>
          <p:spPr bwMode="auto">
            <a:xfrm>
              <a:off x="2749439" y="752601"/>
              <a:ext cx="1371600" cy="868680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 bwMode="auto">
            <a:xfrm>
              <a:off x="2785238" y="912373"/>
              <a:ext cx="1451412" cy="60939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5204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Partner Logo</a:t>
              </a:r>
            </a:p>
          </p:txBody>
        </p:sp>
      </p:grpSp>
      <p:pic>
        <p:nvPicPr>
          <p:cNvPr id="13" name="Picture 12" descr="UCSF_sig_navy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16" y="739445"/>
            <a:ext cx="1388923" cy="90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416903"/>
      </p:ext>
    </p:extLst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48F0AD-4225-4538-88FC-922C2DA83F0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430160" y="591021"/>
            <a:ext cx="0" cy="118872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 userDrawn="1"/>
        </p:nvGrpSpPr>
        <p:grpSpPr>
          <a:xfrm>
            <a:off x="2749439" y="752601"/>
            <a:ext cx="1487211" cy="868680"/>
            <a:chOff x="2749439" y="752601"/>
            <a:chExt cx="1487211" cy="868680"/>
          </a:xfrm>
        </p:grpSpPr>
        <p:sp>
          <p:nvSpPr>
            <p:cNvPr id="5" name="Rectangle 4"/>
            <p:cNvSpPr/>
            <p:nvPr userDrawn="1"/>
          </p:nvSpPr>
          <p:spPr bwMode="auto">
            <a:xfrm>
              <a:off x="2749439" y="752601"/>
              <a:ext cx="1371600" cy="868680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 bwMode="auto">
            <a:xfrm>
              <a:off x="2785238" y="912373"/>
              <a:ext cx="1451412" cy="60939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Partner Logo</a:t>
              </a:r>
            </a:p>
          </p:txBody>
        </p:sp>
      </p:grp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811297"/>
      </p:ext>
    </p:extLst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78BCF7-D10F-4332-BF30-EA53A40617E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UCSF_sig_whit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404257"/>
      </p:ext>
    </p:extLst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Co-branding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DD28E0-715B-442B-A843-F9E57908926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 bwMode="auto">
          <a:xfrm>
            <a:off x="4876801" y="756610"/>
            <a:ext cx="1563518" cy="46166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UCSF Helen Diller Family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Comprehensive 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Cancer Center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440319" y="734837"/>
            <a:ext cx="0" cy="466344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 bwMode="auto">
          <a:xfrm>
            <a:off x="6688975" y="756610"/>
            <a:ext cx="817830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UCSF School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 Medicine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7570536" y="734837"/>
            <a:ext cx="0" cy="466344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 bwMode="auto">
          <a:xfrm>
            <a:off x="7802880" y="756610"/>
            <a:ext cx="975995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AIDS Research Institute at UCSF</a:t>
            </a:r>
          </a:p>
        </p:txBody>
      </p:sp>
      <p:pic>
        <p:nvPicPr>
          <p:cNvPr id="16" name="Picture 15" descr="UCSF_sig_whit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086475"/>
      </p:ext>
    </p:extLst>
  </p:cSld>
  <p:clrMapOvr>
    <a:masterClrMapping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with Image1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7D1F2E-FB13-4386-A595-F9428817556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5" name="Picture 14" descr="UCSF_sig_white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152049"/>
      </p:ext>
    </p:extLst>
  </p:cSld>
  <p:clrMapOvr>
    <a:masterClrMapping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Cobranding with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8E55DE-1453-406B-8B17-6A317CBF91A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3785492" y="756610"/>
            <a:ext cx="1345153" cy="41549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UCSF Helen Diller Family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Comprehensive </a:t>
            </a: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Cancer Center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140073" y="734837"/>
            <a:ext cx="0" cy="41148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 bwMode="auto">
          <a:xfrm>
            <a:off x="5297863" y="756610"/>
            <a:ext cx="765029" cy="27699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UCSF School</a:t>
            </a: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 Medicine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062893" y="734837"/>
            <a:ext cx="0" cy="41148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 bwMode="auto">
          <a:xfrm>
            <a:off x="6221297" y="756610"/>
            <a:ext cx="975995" cy="27699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AIDS Research Institute at UCSF</a:t>
            </a:r>
          </a:p>
        </p:txBody>
      </p:sp>
      <p:pic>
        <p:nvPicPr>
          <p:cNvPr id="19" name="Picture 18" descr="UCSF_sig_white_RG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46412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67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slideLayout" Target="../slideLayouts/slideLayout93.xml"/><Relationship Id="rId26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78.xml"/><Relationship Id="rId21" Type="http://schemas.openxmlformats.org/officeDocument/2006/relationships/slideLayout" Target="../slideLayouts/slideLayout96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5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20" Type="http://schemas.openxmlformats.org/officeDocument/2006/relationships/slideLayout" Target="../slideLayouts/slideLayout95.xml"/><Relationship Id="rId29" Type="http://schemas.openxmlformats.org/officeDocument/2006/relationships/theme" Target="../theme/theme5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2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23" Type="http://schemas.openxmlformats.org/officeDocument/2006/relationships/slideLayout" Target="../slideLayouts/slideLayout98.xml"/><Relationship Id="rId28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85.xml"/><Relationship Id="rId19" Type="http://schemas.openxmlformats.org/officeDocument/2006/relationships/slideLayout" Target="../slideLayouts/slideLayout94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Relationship Id="rId22" Type="http://schemas.openxmlformats.org/officeDocument/2006/relationships/slideLayout" Target="../slideLayouts/slideLayout97.xml"/><Relationship Id="rId27" Type="http://schemas.openxmlformats.org/officeDocument/2006/relationships/slideLayout" Target="../slideLayouts/slideLayout102.xml"/><Relationship Id="rId30" Type="http://schemas.openxmlformats.org/officeDocument/2006/relationships/image" Target="../media/image5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5950" y="434993"/>
            <a:ext cx="8089900" cy="5632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/>
              <a:t>Slide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789" y="1565576"/>
            <a:ext cx="8089901" cy="166199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502524"/>
            <a:ext cx="1419950" cy="15557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>
                <a:solidFill>
                  <a:srgbClr val="052049"/>
                </a:solidFill>
              </a:rPr>
              <a:t>21 Sept 2015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>
                <a:solidFill>
                  <a:srgbClr val="052049"/>
                </a:solidFill>
              </a:rPr>
              <a:t>Fall 2015 Ten Year Plan - UCSF Health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9" name="Freeform 77"/>
          <p:cNvSpPr>
            <a:spLocks/>
          </p:cNvSpPr>
          <p:nvPr/>
        </p:nvSpPr>
        <p:spPr bwMode="auto">
          <a:xfrm>
            <a:off x="8129588" y="6394450"/>
            <a:ext cx="647700" cy="311150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52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206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ransition>
    <p:fade/>
  </p:transition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600" b="0" kern="1200" cap="none" spc="0" baseline="0" dirty="0" smtClean="0">
          <a:solidFill>
            <a:schemeClr val="tx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‒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11F07-825E-4400-8F45-A1E3BFAD27FF}" type="datetimeFigureOut">
              <a:rPr lang="en-US" smtClean="0"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F7CE3-1855-4FEF-880A-909413376F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984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5950" y="434993"/>
            <a:ext cx="8089900" cy="5632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/>
              <a:t>Slide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789" y="1565576"/>
            <a:ext cx="8089901" cy="166199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502524"/>
            <a:ext cx="1419950" cy="15557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>
                <a:solidFill>
                  <a:srgbClr val="052049"/>
                </a:solidFill>
              </a:rPr>
              <a:t>21 Sept 2015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>
                <a:solidFill>
                  <a:srgbClr val="052049"/>
                </a:solidFill>
              </a:rPr>
              <a:t>Fall 2015 Ten Year Plan - UCSF Health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9" name="Freeform 77"/>
          <p:cNvSpPr>
            <a:spLocks/>
          </p:cNvSpPr>
          <p:nvPr/>
        </p:nvSpPr>
        <p:spPr bwMode="auto">
          <a:xfrm>
            <a:off x="8129588" y="6394450"/>
            <a:ext cx="647700" cy="311150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52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574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  <p:sldLayoutId id="2147483775" r:id="rId19"/>
    <p:sldLayoutId id="2147483776" r:id="rId20"/>
    <p:sldLayoutId id="2147483777" r:id="rId21"/>
    <p:sldLayoutId id="2147483778" r:id="rId22"/>
    <p:sldLayoutId id="2147483779" r:id="rId23"/>
  </p:sldLayoutIdLst>
  <p:transition>
    <p:fade/>
  </p:transition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600" b="0" kern="1200" cap="none" spc="0" baseline="0" dirty="0" smtClean="0">
          <a:solidFill>
            <a:schemeClr val="tx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‒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0" y="6184900"/>
            <a:ext cx="9144000" cy="67310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5950" y="434358"/>
            <a:ext cx="8089900" cy="5632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/>
              <a:t>Slide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789" y="1555416"/>
            <a:ext cx="8089901" cy="259748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5928237" y="6439660"/>
            <a:ext cx="612263" cy="16434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46DB87-434F-46AC-95C5-FFF609D0BA62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52961" y="64574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PRIVILEGED AND CONFIDENTIAL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81809" y="64408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CC8D0D-EAEC-449D-9161-023DFF90F2E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341" y="6406440"/>
            <a:ext cx="1971802" cy="2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1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  <p:sldLayoutId id="2147483798" r:id="rId18"/>
  </p:sldLayoutIdLst>
  <p:transition>
    <p:fade/>
  </p:transition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600" b="0" kern="1200" cap="none" spc="0" baseline="0" dirty="0" smtClean="0">
          <a:solidFill>
            <a:schemeClr val="tx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‒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invGray">
          <a:xfrm>
            <a:off x="0" y="6250080"/>
            <a:ext cx="9144000" cy="60792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5950" y="434358"/>
            <a:ext cx="8089900" cy="5632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/>
              <a:t>Slide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789" y="1555416"/>
            <a:ext cx="8089901" cy="166199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25A4EB-27FE-4B22-87C6-78AD7BE4C3FC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9/18/2020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PRIVILEGED AND CONFIDENTIAL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CC8D0D-EAEC-449D-9161-023DFF90F2E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9" name="Picture 41"/>
          <p:cNvPicPr>
            <a:picLocks noChangeAspect="1" noChangeArrowheads="1"/>
          </p:cNvPicPr>
          <p:nvPr userDrawn="1"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295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  <p:sldLayoutId id="2147483817" r:id="rId18"/>
    <p:sldLayoutId id="2147483818" r:id="rId19"/>
    <p:sldLayoutId id="2147483819" r:id="rId20"/>
    <p:sldLayoutId id="2147483820" r:id="rId21"/>
    <p:sldLayoutId id="2147483821" r:id="rId22"/>
    <p:sldLayoutId id="2147483822" r:id="rId23"/>
    <p:sldLayoutId id="2147483823" r:id="rId24"/>
    <p:sldLayoutId id="2147483824" r:id="rId25"/>
    <p:sldLayoutId id="2147483825" r:id="rId26"/>
    <p:sldLayoutId id="2147483828" r:id="rId27"/>
    <p:sldLayoutId id="2147483829" r:id="rId28"/>
  </p:sldLayoutIdLst>
  <p:transition>
    <p:fade/>
  </p:transition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600" b="0" kern="1200" cap="none" spc="0" baseline="0" dirty="0" smtClean="0">
          <a:solidFill>
            <a:schemeClr val="tx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‒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csf.box.com/s/or5mhbzzezg2cu49asv202ukfq0t1sx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en/avatar-icon-placeholder-1577909/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133600"/>
            <a:ext cx="6477000" cy="2840778"/>
          </a:xfrm>
        </p:spPr>
        <p:txBody>
          <a:bodyPr/>
          <a:lstStyle/>
          <a:p>
            <a:r>
              <a:rPr lang="en-US" sz="3200" b="1" dirty="0"/>
              <a:t>Value Improvement Update FY-21</a:t>
            </a:r>
            <a:br>
              <a:rPr lang="en-US" sz="3200" b="1" dirty="0"/>
            </a:br>
            <a:r>
              <a:rPr lang="en-US" sz="2400" b="1" i="1" dirty="0">
                <a:solidFill>
                  <a:srgbClr val="FF0000"/>
                </a:solidFill>
              </a:rPr>
              <a:t>[Slide 1: Insert Initiative Name,</a:t>
            </a:r>
            <a:br>
              <a:rPr lang="en-US" sz="2400" b="1" i="1" dirty="0">
                <a:solidFill>
                  <a:srgbClr val="FF0000"/>
                </a:solidFill>
              </a:rPr>
            </a:br>
            <a:r>
              <a:rPr lang="en-US" sz="2400" b="1" i="1" dirty="0">
                <a:solidFill>
                  <a:srgbClr val="FF0000"/>
                </a:solidFill>
              </a:rPr>
              <a:t>Project Team Leader and members, </a:t>
            </a:r>
            <a:br>
              <a:rPr lang="en-US" sz="2400" b="1" i="1" dirty="0">
                <a:solidFill>
                  <a:srgbClr val="FF0000"/>
                </a:solidFill>
              </a:rPr>
            </a:br>
            <a:r>
              <a:rPr lang="en-US" sz="2400" b="1" i="1" dirty="0">
                <a:solidFill>
                  <a:srgbClr val="FF0000"/>
                </a:solidFill>
              </a:rPr>
              <a:t>and image(s) that represent your project]</a:t>
            </a: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228600" y="4724400"/>
            <a:ext cx="8686800" cy="166199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-----INSTRUCTIONS: Please delete all prompts in RED when submitting this report-----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Upload Finalized Presentation to Box Folder by October 9, 2020 </a:t>
            </a:r>
          </a:p>
          <a:p>
            <a:r>
              <a:rPr lang="en-US" b="1" i="1" u="sng" dirty="0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https://ucsf.box.com/s/or5mhbzzezg2cu49asv202ukfq0t1sx3</a:t>
            </a:r>
            <a:endParaRPr lang="en-US" b="1" i="1" u="sng" dirty="0">
              <a:solidFill>
                <a:schemeClr val="accent6"/>
              </a:solidFill>
            </a:endParaRPr>
          </a:p>
          <a:p>
            <a:r>
              <a:rPr lang="en-US" b="1" i="1" dirty="0">
                <a:solidFill>
                  <a:srgbClr val="FF0000"/>
                </a:solidFill>
              </a:rPr>
              <a:t>Note: Box folder accessible by authorized users only</a:t>
            </a:r>
          </a:p>
          <a:p>
            <a:endParaRPr lang="en-US" b="1" i="1" u="sng" dirty="0">
              <a:solidFill>
                <a:srgbClr val="FF0000"/>
              </a:solidFill>
            </a:endParaRPr>
          </a:p>
          <a:p>
            <a:r>
              <a:rPr lang="en-US" b="1" i="1" u="sng" dirty="0">
                <a:solidFill>
                  <a:srgbClr val="FF0000"/>
                </a:solidFill>
              </a:rPr>
              <a:t>Version 2020.09.11</a:t>
            </a:r>
            <a:endParaRPr lang="en-US" u="sng" dirty="0">
              <a:solidFill>
                <a:schemeClr val="accent2"/>
              </a:solidFill>
            </a:endParaRPr>
          </a:p>
        </p:txBody>
      </p:sp>
      <p:pic>
        <p:nvPicPr>
          <p:cNvPr id="1028" name="Picture 4" descr="H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895305"/>
            <a:ext cx="3962400" cy="64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hat&#10;&#10;Description automatically generated">
            <a:extLst>
              <a:ext uri="{FF2B5EF4-FFF2-40B4-BE49-F238E27FC236}">
                <a16:creationId xmlns:a16="http://schemas.microsoft.com/office/drawing/2014/main" id="{D176A097-96A3-4530-BD03-BDA0641271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204862" y="2251862"/>
            <a:ext cx="1592275" cy="15922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F78E3D-B253-4FEE-86DA-43C0AF0F3B78}"/>
              </a:ext>
            </a:extLst>
          </p:cNvPr>
          <p:cNvSpPr txBox="1"/>
          <p:nvPr/>
        </p:nvSpPr>
        <p:spPr bwMode="auto">
          <a:xfrm>
            <a:off x="7391400" y="3233052"/>
            <a:ext cx="1676400" cy="24622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Project Image(s)</a:t>
            </a:r>
          </a:p>
        </p:txBody>
      </p:sp>
    </p:spTree>
    <p:extLst>
      <p:ext uri="{BB962C8B-B14F-4D97-AF65-F5344CB8AC3E}">
        <p14:creationId xmlns:p14="http://schemas.microsoft.com/office/powerpoint/2010/main" val="378449587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CC8D0D-EAEC-449D-9161-023DFF90F2E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5204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5204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79848" y="303520"/>
            <a:ext cx="8417062" cy="50167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3600" b="0" kern="1200" cap="none" spc="0" baseline="0" dirty="0">
                <a:solidFill>
                  <a:schemeClr val="tx1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52049"/>
                </a:solidFill>
                <a:effectLst/>
                <a:uLnTx/>
                <a:uFillTx/>
                <a:latin typeface="Garamond"/>
                <a:ea typeface="+mj-ea"/>
                <a:cs typeface="Arial" pitchFamily="34" charset="0"/>
              </a:rPr>
              <a:t>Problem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52049"/>
                </a:solidFill>
                <a:effectLst/>
                <a:uLnTx/>
                <a:uFillTx/>
                <a:latin typeface="Garamond"/>
                <a:ea typeface="+mj-ea"/>
                <a:cs typeface="Arial" pitchFamily="34" charset="0"/>
              </a:rPr>
              <a:t> Statement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52049"/>
              </a:solidFill>
              <a:effectLst/>
              <a:uLnTx/>
              <a:uFillTx/>
              <a:latin typeface="Garamond"/>
              <a:ea typeface="+mj-ea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2322" y="914400"/>
            <a:ext cx="81682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b="1" i="1" dirty="0">
                <a:solidFill>
                  <a:srgbClr val="FF0000"/>
                </a:solidFill>
                <a:latin typeface="Arial"/>
              </a:rPr>
              <a:t>Slide 2: Insert the original problem statement, and include any adjustments from FY20 that impacted this problem due to the COVID 19 pandemic.</a:t>
            </a:r>
          </a:p>
        </p:txBody>
      </p:sp>
      <p:sp>
        <p:nvSpPr>
          <p:cNvPr id="7" name="Rectangle 6"/>
          <p:cNvSpPr/>
          <p:nvPr/>
        </p:nvSpPr>
        <p:spPr>
          <a:xfrm>
            <a:off x="442322" y="1881102"/>
            <a:ext cx="7787278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chemeClr val="tx2"/>
                </a:solidFill>
                <a:latin typeface="+mj-lt"/>
              </a:rPr>
              <a:t>Example:</a:t>
            </a:r>
          </a:p>
          <a:p>
            <a:r>
              <a:rPr kumimoji="0" lang="en-US" sz="1500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Process</a:t>
            </a:r>
            <a:r>
              <a:rPr kumimoji="0" lang="en-US" sz="1500" i="1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lang="en-US" sz="1500" i="1" dirty="0">
                <a:solidFill>
                  <a:schemeClr val="tx2"/>
                </a:solidFill>
                <a:latin typeface="+mj-lt"/>
              </a:rPr>
              <a:t>Z has become increasingly complicated and time-consuming, and is impacting the department’s ability to deliver excellent service in a timely manner</a:t>
            </a:r>
            <a:r>
              <a:rPr kumimoji="0" lang="en-US" sz="1500" i="1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 The process time has increased over the past year from 30 hours/month to 35 hours/month, resulting in overburden on staff and additional wait time for customers. </a:t>
            </a:r>
            <a:endParaRPr kumimoji="0" lang="en-US" sz="15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845207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06D5606-A414-484B-AD42-13FD4626E9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4591783"/>
              </p:ext>
            </p:extLst>
          </p:nvPr>
        </p:nvGraphicFramePr>
        <p:xfrm>
          <a:off x="4368363" y="3728103"/>
          <a:ext cx="4312964" cy="2526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CC8D0D-EAEC-449D-9161-023DFF90F2E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5204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5204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3971" y="762698"/>
            <a:ext cx="818428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i="1" u="sng" dirty="0">
                <a:solidFill>
                  <a:srgbClr val="FF0000"/>
                </a:solidFill>
                <a:latin typeface="Arial"/>
              </a:rPr>
              <a:t>Slide 3: What is the target condition you focused on during FY-21 Q1? </a:t>
            </a:r>
            <a:endParaRPr lang="en-US" sz="1600" b="1" i="1" u="sng" dirty="0">
              <a:solidFill>
                <a:srgbClr val="FF0000"/>
              </a:solidFill>
              <a:latin typeface="Arial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400" b="1" i="1" dirty="0">
              <a:solidFill>
                <a:srgbClr val="FF0000"/>
              </a:solidFill>
              <a:latin typeface="Arial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i="1" dirty="0">
                <a:solidFill>
                  <a:srgbClr val="FF0000"/>
                </a:solidFill>
                <a:latin typeface="Arial"/>
              </a:rPr>
              <a:t>Insert FY21 budget target and True North goals as applicable.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b="1" i="1" dirty="0">
                <a:solidFill>
                  <a:srgbClr val="FF0000"/>
                </a:solidFill>
                <a:latin typeface="Arial"/>
              </a:rPr>
              <a:t>Use graphs and tables used in visibility boards or project dashboards to depict baseline and target metrics. How does your target/goal align to TN?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400" b="1" i="1" dirty="0">
              <a:solidFill>
                <a:srgbClr val="FF0000"/>
              </a:solidFill>
              <a:latin typeface="Arial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989548"/>
              </p:ext>
            </p:extLst>
          </p:nvPr>
        </p:nvGraphicFramePr>
        <p:xfrm>
          <a:off x="1313575" y="2424907"/>
          <a:ext cx="6516850" cy="1191346"/>
        </p:xfrm>
        <a:graphic>
          <a:graphicData uri="http://schemas.openxmlformats.org/drawingml/2006/table">
            <a:tbl>
              <a:tblPr/>
              <a:tblGrid>
                <a:gridCol w="1303370">
                  <a:extLst>
                    <a:ext uri="{9D8B030D-6E8A-4147-A177-3AD203B41FA5}">
                      <a16:colId xmlns:a16="http://schemas.microsoft.com/office/drawing/2014/main" val="1415172373"/>
                    </a:ext>
                  </a:extLst>
                </a:gridCol>
                <a:gridCol w="1303370">
                  <a:extLst>
                    <a:ext uri="{9D8B030D-6E8A-4147-A177-3AD203B41FA5}">
                      <a16:colId xmlns:a16="http://schemas.microsoft.com/office/drawing/2014/main" val="734261509"/>
                    </a:ext>
                  </a:extLst>
                </a:gridCol>
                <a:gridCol w="1303370">
                  <a:extLst>
                    <a:ext uri="{9D8B030D-6E8A-4147-A177-3AD203B41FA5}">
                      <a16:colId xmlns:a16="http://schemas.microsoft.com/office/drawing/2014/main" val="2629581895"/>
                    </a:ext>
                  </a:extLst>
                </a:gridCol>
                <a:gridCol w="1303370">
                  <a:extLst>
                    <a:ext uri="{9D8B030D-6E8A-4147-A177-3AD203B41FA5}">
                      <a16:colId xmlns:a16="http://schemas.microsoft.com/office/drawing/2014/main" val="338042770"/>
                    </a:ext>
                  </a:extLst>
                </a:gridCol>
                <a:gridCol w="1303370">
                  <a:extLst>
                    <a:ext uri="{9D8B030D-6E8A-4147-A177-3AD203B41FA5}">
                      <a16:colId xmlns:a16="http://schemas.microsoft.com/office/drawing/2014/main" val="4281547563"/>
                    </a:ext>
                  </a:extLst>
                </a:gridCol>
              </a:tblGrid>
              <a:tr h="4497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52049"/>
                          </a:solidFill>
                          <a:effectLst/>
                          <a:latin typeface="Arial" panose="020B0604020202020204" pitchFamily="34" charset="0"/>
                        </a:rPr>
                        <a:t>Our People</a:t>
                      </a:r>
                    </a:p>
                  </a:txBody>
                  <a:tcPr marL="5579" marR="5579" marT="5579" marB="0" anchor="ctr">
                    <a:lnL w="12700" cap="flat" cmpd="sng" algn="ctr">
                      <a:solidFill>
                        <a:srgbClr val="009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9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6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52049"/>
                          </a:solidFill>
                          <a:effectLst/>
                          <a:latin typeface="Arial" panose="020B0604020202020204" pitchFamily="34" charset="0"/>
                        </a:rPr>
                        <a:t>Customer Experience</a:t>
                      </a:r>
                    </a:p>
                  </a:txBody>
                  <a:tcPr marL="5579" marR="5579" marT="5579" marB="0" anchor="ctr">
                    <a:lnL w="12700" cap="flat" cmpd="sng" algn="ctr">
                      <a:solidFill>
                        <a:srgbClr val="009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9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F4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52049"/>
                          </a:solidFill>
                          <a:effectLst/>
                          <a:latin typeface="Arial" panose="020B0604020202020204" pitchFamily="34" charset="0"/>
                        </a:rPr>
                        <a:t>Safety</a:t>
                      </a:r>
                    </a:p>
                  </a:txBody>
                  <a:tcPr marL="5579" marR="5579" marT="5579" marB="0" anchor="ctr">
                    <a:lnL w="12700" cap="flat" cmpd="sng" algn="ctr">
                      <a:solidFill>
                        <a:srgbClr val="009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9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81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52049"/>
                          </a:solidFill>
                          <a:effectLst/>
                          <a:latin typeface="Arial" panose="020B0604020202020204" pitchFamily="34" charset="0"/>
                        </a:rPr>
                        <a:t>Resource Management &amp; Stewardship</a:t>
                      </a:r>
                    </a:p>
                  </a:txBody>
                  <a:tcPr marL="5579" marR="5579" marT="5579" marB="0" anchor="ctr">
                    <a:lnL w="12700" cap="flat" cmpd="sng" algn="ctr">
                      <a:solidFill>
                        <a:srgbClr val="009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9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A9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52049"/>
                          </a:solidFill>
                          <a:effectLst/>
                          <a:latin typeface="Arial" panose="020B0604020202020204" pitchFamily="34" charset="0"/>
                        </a:rPr>
                        <a:t>Innovation</a:t>
                      </a:r>
                    </a:p>
                  </a:txBody>
                  <a:tcPr marL="5579" marR="5579" marT="5579" marB="0" anchor="ctr">
                    <a:lnL w="12700" cap="flat" cmpd="sng" algn="ctr">
                      <a:solidFill>
                        <a:srgbClr val="009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9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6E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273189"/>
                  </a:ext>
                </a:extLst>
              </a:tr>
              <a:tr h="7057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52049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9" marR="5579" marT="5579" marB="0" anchor="ctr">
                    <a:lnL w="12700" cap="flat" cmpd="sng" algn="ctr">
                      <a:solidFill>
                        <a:srgbClr val="009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52049"/>
                          </a:solidFill>
                          <a:effectLst/>
                          <a:latin typeface="Arial" panose="020B0604020202020204" pitchFamily="34" charset="0"/>
                        </a:rPr>
                        <a:t>Increase Customer Satisfaction Index for this service, from 61 to 63 by Q1 FY21</a:t>
                      </a:r>
                    </a:p>
                  </a:txBody>
                  <a:tcPr marL="5579" marR="5579" marT="5579" marB="0" anchor="ctr">
                    <a:lnL w="12700" cap="flat" cmpd="sng" algn="ctr">
                      <a:solidFill>
                        <a:srgbClr val="009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9" marR="5579" marT="5579" marB="0" anchor="ctr">
                    <a:lnL w="12700" cap="flat" cmpd="sng" algn="ctr">
                      <a:solidFill>
                        <a:srgbClr val="009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52049"/>
                          </a:solidFill>
                          <a:effectLst/>
                          <a:latin typeface="Arial" panose="020B0604020202020204" pitchFamily="34" charset="0"/>
                        </a:rPr>
                        <a:t>Value target:</a:t>
                      </a:r>
                      <a:br>
                        <a:rPr lang="en-US" sz="1000" b="0" i="0" u="none" strike="noStrike" dirty="0">
                          <a:solidFill>
                            <a:srgbClr val="052049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52049"/>
                          </a:solidFill>
                          <a:effectLst/>
                          <a:latin typeface="Arial" panose="020B0604020202020204" pitchFamily="34" charset="0"/>
                        </a:rPr>
                        <a:t>FY20: $50k</a:t>
                      </a:r>
                      <a:br>
                        <a:rPr lang="en-US" sz="1000" b="0" i="0" u="none" strike="noStrike" dirty="0">
                          <a:solidFill>
                            <a:srgbClr val="052049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52049"/>
                          </a:solidFill>
                          <a:effectLst/>
                          <a:latin typeface="Arial" panose="020B0604020202020204" pitchFamily="34" charset="0"/>
                        </a:rPr>
                        <a:t>FY21: $100k</a:t>
                      </a:r>
                    </a:p>
                  </a:txBody>
                  <a:tcPr marL="5579" marR="5579" marT="5579" marB="0" anchor="ctr">
                    <a:lnL w="12700" cap="flat" cmpd="sng" algn="ctr">
                      <a:solidFill>
                        <a:srgbClr val="009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52049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79" marR="5579" marT="5579" marB="0" anchor="ctr">
                    <a:lnL w="12700" cap="flat" cmpd="sng" algn="ctr">
                      <a:solidFill>
                        <a:srgbClr val="009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3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608586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 rot="-1980000">
            <a:off x="2712966" y="2567843"/>
            <a:ext cx="331079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+mj-lt"/>
              </a:rPr>
              <a:t>SAMPLE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79848" y="303520"/>
            <a:ext cx="8417062" cy="50167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3600" b="0" kern="1200" cap="none" spc="0" baseline="0" dirty="0">
                <a:solidFill>
                  <a:schemeClr val="tx1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52049"/>
                </a:solidFill>
                <a:effectLst/>
                <a:uLnTx/>
                <a:uFillTx/>
                <a:latin typeface="Garamond"/>
                <a:ea typeface="+mj-ea"/>
                <a:cs typeface="Arial" pitchFamily="34" charset="0"/>
              </a:rPr>
              <a:t>Goal/Targets</a:t>
            </a:r>
          </a:p>
        </p:txBody>
      </p:sp>
      <p:sp>
        <p:nvSpPr>
          <p:cNvPr id="2" name="Rectangle 1"/>
          <p:cNvSpPr/>
          <p:nvPr/>
        </p:nvSpPr>
        <p:spPr>
          <a:xfrm>
            <a:off x="486533" y="4400459"/>
            <a:ext cx="380953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1600" b="1" i="1" dirty="0">
              <a:solidFill>
                <a:srgbClr val="FF0000"/>
              </a:solidFill>
              <a:latin typeface="Arial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400" b="1" i="1" dirty="0">
                <a:solidFill>
                  <a:srgbClr val="FF0000"/>
                </a:solidFill>
                <a:latin typeface="Arial"/>
              </a:rPr>
              <a:t>What is your service driver metric? What informs you of progress? 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400" b="1" i="1" dirty="0">
                <a:solidFill>
                  <a:srgbClr val="FF0000"/>
                </a:solidFill>
                <a:latin typeface="Arial"/>
              </a:rPr>
              <a:t>How does it compare to your target?</a:t>
            </a:r>
          </a:p>
          <a:p>
            <a:pPr lvl="0">
              <a:defRPr/>
            </a:pPr>
            <a:endParaRPr lang="en-US" sz="1400" b="1" i="1" dirty="0">
              <a:solidFill>
                <a:srgbClr val="FF0000"/>
              </a:solidFill>
              <a:latin typeface="Arial"/>
            </a:endParaRPr>
          </a:p>
          <a:p>
            <a:pPr lvl="0">
              <a:defRPr/>
            </a:pPr>
            <a:r>
              <a:rPr lang="en-US" sz="1400" b="1" i="1" dirty="0">
                <a:solidFill>
                  <a:srgbClr val="FF0000"/>
                </a:solidFill>
                <a:latin typeface="Arial"/>
              </a:rPr>
              <a:t>(Reference enlarged example on next slide)</a:t>
            </a:r>
          </a:p>
          <a:p>
            <a:pPr lvl="0">
              <a:defRPr/>
            </a:pPr>
            <a:endParaRPr lang="en-US" sz="1400" b="1" i="1" dirty="0">
              <a:solidFill>
                <a:srgbClr val="FF0000"/>
              </a:solidFill>
              <a:latin typeface="Arial"/>
            </a:endParaRPr>
          </a:p>
          <a:p>
            <a:pPr lvl="0">
              <a:defRPr/>
            </a:pPr>
            <a:endParaRPr lang="en-US" sz="1400" b="1" i="1" dirty="0">
              <a:solidFill>
                <a:srgbClr val="FF0000"/>
              </a:solidFill>
              <a:latin typeface="Arial"/>
            </a:endParaRPr>
          </a:p>
          <a:p>
            <a:pPr lvl="0">
              <a:defRPr/>
            </a:pPr>
            <a:endParaRPr lang="en-US" sz="1400" b="1" i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33F0B3-7398-4E34-941A-DA3997FED509}"/>
              </a:ext>
            </a:extLst>
          </p:cNvPr>
          <p:cNvSpPr/>
          <p:nvPr/>
        </p:nvSpPr>
        <p:spPr>
          <a:xfrm>
            <a:off x="413971" y="3978631"/>
            <a:ext cx="3886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b="1" i="1" u="sng" dirty="0">
                <a:solidFill>
                  <a:srgbClr val="FF0000"/>
                </a:solidFill>
                <a:latin typeface="Arial"/>
              </a:rPr>
              <a:t>Slide 4 </a:t>
            </a:r>
            <a:r>
              <a:rPr lang="en-US" sz="1200" b="1" i="1" u="sng" dirty="0">
                <a:solidFill>
                  <a:srgbClr val="FF0000"/>
                </a:solidFill>
                <a:latin typeface="Arial"/>
              </a:rPr>
              <a:t>(next slide): </a:t>
            </a:r>
          </a:p>
          <a:p>
            <a:pPr lvl="0">
              <a:defRPr/>
            </a:pPr>
            <a:r>
              <a:rPr lang="en-US" b="1" i="1" u="sng" dirty="0">
                <a:solidFill>
                  <a:srgbClr val="FF0000"/>
                </a:solidFill>
                <a:latin typeface="Arial"/>
              </a:rPr>
              <a:t>What is the actual condition now?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A6E589-B5F4-4B68-B187-ED006CECD63C}"/>
              </a:ext>
            </a:extLst>
          </p:cNvPr>
          <p:cNvCxnSpPr/>
          <p:nvPr/>
        </p:nvCxnSpPr>
        <p:spPr>
          <a:xfrm>
            <a:off x="5256227" y="4724400"/>
            <a:ext cx="3352800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 rot="-1980000">
            <a:off x="4971669" y="4567629"/>
            <a:ext cx="331079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+mj-lt"/>
              </a:rPr>
              <a:t>SAMPLE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7245E3-7AA0-4075-AC99-F60E7126151B}"/>
              </a:ext>
            </a:extLst>
          </p:cNvPr>
          <p:cNvSpPr txBox="1"/>
          <p:nvPr/>
        </p:nvSpPr>
        <p:spPr bwMode="auto">
          <a:xfrm>
            <a:off x="8102457" y="4555123"/>
            <a:ext cx="531827" cy="1692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Target</a:t>
            </a:r>
          </a:p>
        </p:txBody>
      </p:sp>
    </p:spTree>
    <p:extLst>
      <p:ext uri="{BB962C8B-B14F-4D97-AF65-F5344CB8AC3E}">
        <p14:creationId xmlns:p14="http://schemas.microsoft.com/office/powerpoint/2010/main" val="15101523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CC8D0D-EAEC-449D-9161-023DFF90F2E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5204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5204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79848" y="303520"/>
            <a:ext cx="8417062" cy="50167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3600" b="0" kern="1200" cap="none" spc="0" baseline="0" dirty="0">
                <a:solidFill>
                  <a:schemeClr val="tx1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52049"/>
                </a:solidFill>
                <a:effectLst/>
                <a:uLnTx/>
                <a:uFillTx/>
                <a:latin typeface="Garamond"/>
                <a:ea typeface="+mj-ea"/>
                <a:cs typeface="Arial" pitchFamily="34" charset="0"/>
              </a:rPr>
              <a:t>Measure: Progress on Driver &amp; Benefit Created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06D5606-A414-484B-AD42-13FD4626E92F}"/>
              </a:ext>
            </a:extLst>
          </p:cNvPr>
          <p:cNvGraphicFramePr/>
          <p:nvPr/>
        </p:nvGraphicFramePr>
        <p:xfrm>
          <a:off x="206879" y="1156760"/>
          <a:ext cx="8763000" cy="3796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DB0D93F1-E382-6847-864E-EBD2529CE4A6}"/>
              </a:ext>
            </a:extLst>
          </p:cNvPr>
          <p:cNvSpPr/>
          <p:nvPr/>
        </p:nvSpPr>
        <p:spPr>
          <a:xfrm>
            <a:off x="379848" y="805196"/>
            <a:ext cx="86280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+mj-lt"/>
              </a:rPr>
              <a:t>IT Portal improvements reduce end user wait time (UCSF workers)</a:t>
            </a:r>
            <a:endParaRPr kumimoji="0" lang="en-US" sz="160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6AD0C1-BA60-3441-8896-E18BED4937C0}"/>
              </a:ext>
            </a:extLst>
          </p:cNvPr>
          <p:cNvSpPr/>
          <p:nvPr/>
        </p:nvSpPr>
        <p:spPr>
          <a:xfrm>
            <a:off x="1177887" y="5147955"/>
            <a:ext cx="68209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sz="160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</a:rPr>
              <a:t>$ ROI to date:	$185</a:t>
            </a:r>
            <a:r>
              <a:rPr lang="en-US" sz="1600" dirty="0">
                <a:solidFill>
                  <a:schemeClr val="accent1"/>
                </a:solidFill>
                <a:latin typeface="+mj-lt"/>
              </a:rPr>
              <a:t>K</a:t>
            </a:r>
            <a:r>
              <a:rPr kumimoji="0" lang="en-US" sz="160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</a:rPr>
              <a:t> expense – $46K benefit = </a:t>
            </a:r>
            <a:r>
              <a:rPr kumimoji="0" lang="en-US" sz="16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($140K) </a:t>
            </a:r>
            <a:r>
              <a:rPr kumimoji="0" lang="en-US" sz="160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</a:rPr>
              <a:t>$ROI	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537CCA-5711-2445-BF96-10B0EA44314E}"/>
              </a:ext>
            </a:extLst>
          </p:cNvPr>
          <p:cNvSpPr/>
          <p:nvPr/>
        </p:nvSpPr>
        <p:spPr>
          <a:xfrm>
            <a:off x="274348" y="5656127"/>
            <a:ext cx="86280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</a:rPr>
              <a:t>Project implemented in July 2019, </a:t>
            </a:r>
            <a:r>
              <a:rPr lang="en-US" sz="1400" dirty="0">
                <a:solidFill>
                  <a:schemeClr val="accent1"/>
                </a:solidFill>
                <a:latin typeface="+mj-lt"/>
              </a:rPr>
              <a:t>with anticipated hours to be saved of 375 hours per quarter. Currently saving 300 hours per quarter, and improving.  Expect to meet goal by X date or exceed goal by Y date, etc.</a:t>
            </a:r>
            <a:endParaRPr kumimoji="0" lang="en-US" sz="140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438DD0-CD0A-4CB2-801A-2BC97DA59E9C}"/>
              </a:ext>
            </a:extLst>
          </p:cNvPr>
          <p:cNvSpPr/>
          <p:nvPr/>
        </p:nvSpPr>
        <p:spPr>
          <a:xfrm rot="19620000">
            <a:off x="1518390" y="1777607"/>
            <a:ext cx="5859593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+mj-lt"/>
              </a:rPr>
              <a:t>SAMPLE</a:t>
            </a:r>
          </a:p>
          <a:p>
            <a:pPr algn="ctr"/>
            <a:endParaRPr lang="en-US" sz="40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latin typeface="+mj-lt"/>
            </a:endParaRPr>
          </a:p>
          <a:p>
            <a:pPr algn="ctr"/>
            <a:r>
              <a:rPr lang="en-US" sz="40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+mj-lt"/>
              </a:rPr>
              <a:t>PLEASE CONSULT WITH FINANCE COACH</a:t>
            </a:r>
          </a:p>
        </p:txBody>
      </p:sp>
    </p:spTree>
    <p:extLst>
      <p:ext uri="{BB962C8B-B14F-4D97-AF65-F5344CB8AC3E}">
        <p14:creationId xmlns:p14="http://schemas.microsoft.com/office/powerpoint/2010/main" val="185774764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525" y="4404896"/>
            <a:ext cx="3651224" cy="1833750"/>
          </a:xfrm>
          <a:prstGeom prst="rect">
            <a:avLst/>
          </a:prstGeom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505413"/>
              </p:ext>
            </p:extLst>
          </p:nvPr>
        </p:nvGraphicFramePr>
        <p:xfrm>
          <a:off x="451429" y="2231553"/>
          <a:ext cx="8153398" cy="1718662"/>
        </p:xfrm>
        <a:graphic>
          <a:graphicData uri="http://schemas.openxmlformats.org/drawingml/2006/table">
            <a:tbl>
              <a:tblPr firstRow="1" firstCol="1" bandRow="1"/>
              <a:tblGrid>
                <a:gridCol w="1831760">
                  <a:extLst>
                    <a:ext uri="{9D8B030D-6E8A-4147-A177-3AD203B41FA5}">
                      <a16:colId xmlns:a16="http://schemas.microsoft.com/office/drawing/2014/main" val="1161024303"/>
                    </a:ext>
                  </a:extLst>
                </a:gridCol>
                <a:gridCol w="1831760">
                  <a:extLst>
                    <a:ext uri="{9D8B030D-6E8A-4147-A177-3AD203B41FA5}">
                      <a16:colId xmlns:a16="http://schemas.microsoft.com/office/drawing/2014/main" val="1228102148"/>
                    </a:ext>
                  </a:extLst>
                </a:gridCol>
                <a:gridCol w="2203879">
                  <a:extLst>
                    <a:ext uri="{9D8B030D-6E8A-4147-A177-3AD203B41FA5}">
                      <a16:colId xmlns:a16="http://schemas.microsoft.com/office/drawing/2014/main" val="66501493"/>
                    </a:ext>
                  </a:extLst>
                </a:gridCol>
                <a:gridCol w="2285999">
                  <a:extLst>
                    <a:ext uri="{9D8B030D-6E8A-4147-A177-3AD203B41FA5}">
                      <a16:colId xmlns:a16="http://schemas.microsoft.com/office/drawing/2014/main" val="3726559238"/>
                    </a:ext>
                  </a:extLst>
                </a:gridCol>
              </a:tblGrid>
              <a:tr h="2003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Process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204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Current Condition</a:t>
                      </a:r>
                    </a:p>
                    <a:p>
                      <a:pPr algn="ctr" rtl="0" fontAlgn="ctr"/>
                      <a:r>
                        <a:rPr lang="en-US" sz="10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What actually happened?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204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Target Condition</a:t>
                      </a:r>
                    </a:p>
                    <a:p>
                      <a:pPr algn="ctr" rtl="0" fontAlgn="ctr"/>
                      <a:r>
                        <a:rPr lang="en-US" sz="10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What were you working towards?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204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Gap </a:t>
                      </a:r>
                    </a:p>
                    <a:p>
                      <a:pPr algn="ctr" rtl="0" fontAlgn="ctr"/>
                      <a:r>
                        <a:rPr lang="en-US" sz="10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What got in the way of your target?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20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764849"/>
                  </a:ext>
                </a:extLst>
              </a:tr>
              <a:tr h="734566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9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Which process step, or phase or your project was impacted  due to these obstacles?</a:t>
                      </a:r>
                    </a:p>
                    <a:p>
                      <a:pPr algn="ctr" rtl="0" fontAlgn="ctr"/>
                      <a:endParaRPr lang="en-US" sz="900" b="1" i="1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en-US" sz="9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[Name the process step/phase here]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204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900"/>
                        <a:buFont typeface="Arial" panose="020B0604020202020204" pitchFamily="34" charset="0"/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 New steps added to process each month, at request of various staff and customers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C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900"/>
                        <a:buFont typeface="Arial" panose="020B0604020202020204" pitchFamily="34" charset="0"/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 Process uses minimum number of steps required to deliver product in compliance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C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Most staff only understand their own part of the process, and not the downstream impacts of adding steps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212824"/>
                  </a:ext>
                </a:extLst>
              </a:tr>
              <a:tr h="5141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Clr>
                          <a:srgbClr val="000000"/>
                        </a:buClr>
                        <a:buSzPts val="900"/>
                        <a:buFont typeface="Arial" panose="020B0604020202020204" pitchFamily="34" charset="0"/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 Process review is completed before adding any new process steps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Process steps can be added by anyone, with no review/approval process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084912"/>
                  </a:ext>
                </a:extLst>
              </a:tr>
              <a:tr h="1318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679533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CC8D0D-EAEC-449D-9161-023DFF90F2E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5204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5204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7991" y="292165"/>
            <a:ext cx="8417062" cy="50167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3600" b="0" kern="1200" cap="none" spc="0" baseline="0" dirty="0">
                <a:solidFill>
                  <a:schemeClr val="tx1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52049"/>
                </a:solidFill>
                <a:effectLst/>
                <a:uLnTx/>
                <a:uFillTx/>
                <a:latin typeface="Garamond"/>
                <a:ea typeface="+mj-ea"/>
                <a:cs typeface="Arial" pitchFamily="34" charset="0"/>
              </a:rPr>
              <a:t>Gaps</a:t>
            </a:r>
          </a:p>
        </p:txBody>
      </p:sp>
      <p:sp>
        <p:nvSpPr>
          <p:cNvPr id="5" name="Rectangle 4"/>
          <p:cNvSpPr/>
          <p:nvPr/>
        </p:nvSpPr>
        <p:spPr>
          <a:xfrm>
            <a:off x="342900" y="795630"/>
            <a:ext cx="8382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u="sng" dirty="0">
                <a:solidFill>
                  <a:srgbClr val="FF0000"/>
                </a:solidFill>
                <a:latin typeface="Arial"/>
              </a:rPr>
              <a:t>Slide 5: What obstacles prevented you from reaching the target condition?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1" u="sng" dirty="0">
              <a:solidFill>
                <a:srgbClr val="FF0000"/>
              </a:solidFill>
              <a:latin typeface="Arial"/>
            </a:endParaRPr>
          </a:p>
          <a:p>
            <a:pPr lvl="0">
              <a:defRPr/>
            </a:pPr>
            <a:r>
              <a:rPr lang="en-US" sz="1400" b="1" i="1" dirty="0">
                <a:solidFill>
                  <a:srgbClr val="FF0000"/>
                </a:solidFill>
                <a:latin typeface="Arial"/>
              </a:rPr>
              <a:t>Describe obstacles found, explain where you discovered the gap (in Q1 or since your project began), and share your thinking that led you to understand their root causes.</a:t>
            </a:r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" name="Rectangle 9"/>
          <p:cNvSpPr/>
          <p:nvPr/>
        </p:nvSpPr>
        <p:spPr>
          <a:xfrm rot="19493108">
            <a:off x="3356591" y="3016014"/>
            <a:ext cx="2813786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+mj-lt"/>
              </a:rPr>
              <a:t>SAMPLE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99861768"/>
              </p:ext>
            </p:extLst>
          </p:nvPr>
        </p:nvGraphicFramePr>
        <p:xfrm>
          <a:off x="5338624" y="4635731"/>
          <a:ext cx="3012355" cy="147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 bwMode="auto">
          <a:xfrm>
            <a:off x="8097131" y="5553761"/>
            <a:ext cx="507696" cy="27699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Why?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7729408" y="4867721"/>
            <a:ext cx="507696" cy="27699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Why?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7901368" y="5183272"/>
            <a:ext cx="507696" cy="27699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Why?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7496283" y="4497849"/>
            <a:ext cx="507696" cy="27699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Why?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4641361" y="4802841"/>
            <a:ext cx="609600" cy="27699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Why?</a:t>
            </a:r>
          </a:p>
        </p:txBody>
      </p:sp>
      <p:sp>
        <p:nvSpPr>
          <p:cNvPr id="19" name="Rectangle 18"/>
          <p:cNvSpPr/>
          <p:nvPr/>
        </p:nvSpPr>
        <p:spPr>
          <a:xfrm rot="19620000">
            <a:off x="5045918" y="4790776"/>
            <a:ext cx="320394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+mj-lt"/>
              </a:rPr>
              <a:t>SAMPLE</a:t>
            </a:r>
          </a:p>
        </p:txBody>
      </p:sp>
      <p:sp>
        <p:nvSpPr>
          <p:cNvPr id="20" name="Rectangle 19"/>
          <p:cNvSpPr/>
          <p:nvPr/>
        </p:nvSpPr>
        <p:spPr>
          <a:xfrm rot="19620000">
            <a:off x="1859446" y="5026088"/>
            <a:ext cx="320394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+mj-lt"/>
              </a:rPr>
              <a:t>SAMPLE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DD2FB6-9BF5-4329-A86D-6F3DDBFDF31B}"/>
              </a:ext>
            </a:extLst>
          </p:cNvPr>
          <p:cNvSpPr/>
          <p:nvPr/>
        </p:nvSpPr>
        <p:spPr>
          <a:xfrm>
            <a:off x="320504" y="4094760"/>
            <a:ext cx="3544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b="1" i="1" dirty="0">
                <a:solidFill>
                  <a:srgbClr val="FF0000"/>
                </a:solidFill>
                <a:latin typeface="Arial" panose="020B0604020202020204" pitchFamily="34" charset="0"/>
              </a:rPr>
              <a:t>Why do these obstacles exist?</a:t>
            </a:r>
          </a:p>
        </p:txBody>
      </p:sp>
    </p:spTree>
    <p:extLst>
      <p:ext uri="{BB962C8B-B14F-4D97-AF65-F5344CB8AC3E}">
        <p14:creationId xmlns:p14="http://schemas.microsoft.com/office/powerpoint/2010/main" val="100378174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30900"/>
              </p:ext>
            </p:extLst>
          </p:nvPr>
        </p:nvGraphicFramePr>
        <p:xfrm>
          <a:off x="604070" y="2175312"/>
          <a:ext cx="7772398" cy="27759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2833">
                  <a:extLst>
                    <a:ext uri="{9D8B030D-6E8A-4147-A177-3AD203B41FA5}">
                      <a16:colId xmlns:a16="http://schemas.microsoft.com/office/drawing/2014/main" val="1750749751"/>
                    </a:ext>
                  </a:extLst>
                </a:gridCol>
                <a:gridCol w="1912833">
                  <a:extLst>
                    <a:ext uri="{9D8B030D-6E8A-4147-A177-3AD203B41FA5}">
                      <a16:colId xmlns:a16="http://schemas.microsoft.com/office/drawing/2014/main" val="3511727618"/>
                    </a:ext>
                  </a:extLst>
                </a:gridCol>
                <a:gridCol w="1973366">
                  <a:extLst>
                    <a:ext uri="{9D8B030D-6E8A-4147-A177-3AD203B41FA5}">
                      <a16:colId xmlns:a16="http://schemas.microsoft.com/office/drawing/2014/main" val="3510238301"/>
                    </a:ext>
                  </a:extLst>
                </a:gridCol>
                <a:gridCol w="1973366">
                  <a:extLst>
                    <a:ext uri="{9D8B030D-6E8A-4147-A177-3AD203B41FA5}">
                      <a16:colId xmlns:a16="http://schemas.microsoft.com/office/drawing/2014/main" val="4090507585"/>
                    </a:ext>
                  </a:extLst>
                </a:gridCol>
              </a:tblGrid>
              <a:tr h="3125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Process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80" marR="5680" marT="568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Gap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80" marR="5680" marT="568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Root Cause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80" marR="5680" marT="568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Countermeasure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80" marR="5680" marT="5680" marB="0" anchor="ctr"/>
                </a:tc>
                <a:extLst>
                  <a:ext uri="{0D108BD9-81ED-4DB2-BD59-A6C34878D82A}">
                    <a16:rowId xmlns:a16="http://schemas.microsoft.com/office/drawing/2014/main" val="1552721148"/>
                  </a:ext>
                </a:extLst>
              </a:tr>
              <a:tr h="136047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050" b="1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Which process step, or phase or your project was impacted due to these obstacles?</a:t>
                      </a:r>
                    </a:p>
                    <a:p>
                      <a:pPr algn="ctr" rtl="0" fontAlgn="ctr"/>
                      <a:endParaRPr lang="en-US" sz="1050" b="1" i="1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en-US" sz="1050" b="1" i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[Name the process step/phase here]</a:t>
                      </a:r>
                    </a:p>
                  </a:txBody>
                  <a:tcPr marL="5680" marR="5680" marT="568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* Most staff only understand their own part of the process, and not the downstream impacts of adding steps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5680" marR="5680" marT="568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* Staff are trained in their own part of the process, but not in the end-to-end process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5680" marR="5680" marT="568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* Hold process improvement workshop to map the end-to-end process</a:t>
                      </a:r>
                      <a:b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</a:br>
                      <a:b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* Include all process participants in mapping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5680" marR="5680" marT="5680" marB="0" anchor="ctr"/>
                </a:tc>
                <a:extLst>
                  <a:ext uri="{0D108BD9-81ED-4DB2-BD59-A6C34878D82A}">
                    <a16:rowId xmlns:a16="http://schemas.microsoft.com/office/drawing/2014/main" val="3808360775"/>
                  </a:ext>
                </a:extLst>
              </a:tr>
              <a:tr h="9940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* Process steps can be added by anyone, with no review/approval process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5680" marR="5680" marT="568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* Process ownership is not clear</a:t>
                      </a:r>
                      <a:b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</a:br>
                      <a:b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* Process change controls have not been documented or communicated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5680" marR="5680" marT="5680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* Document and communicate process change controls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5680" marR="5680" marT="5680" marB="0" anchor="ctr"/>
                </a:tc>
                <a:extLst>
                  <a:ext uri="{0D108BD9-81ED-4DB2-BD59-A6C34878D82A}">
                    <a16:rowId xmlns:a16="http://schemas.microsoft.com/office/drawing/2014/main" val="2148602926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CC8D0D-EAEC-449D-9161-023DFF90F2E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5204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5204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79847" y="286648"/>
            <a:ext cx="8417062" cy="50167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3600" b="0" kern="1200" cap="none" spc="0" baseline="0" dirty="0">
                <a:solidFill>
                  <a:schemeClr val="tx1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52049"/>
                </a:solidFill>
                <a:effectLst/>
                <a:uLnTx/>
                <a:uFillTx/>
                <a:latin typeface="Garamond"/>
                <a:ea typeface="+mj-ea"/>
                <a:cs typeface="Arial" pitchFamily="34" charset="0"/>
              </a:rPr>
              <a:t>Tactics</a:t>
            </a:r>
          </a:p>
        </p:txBody>
      </p:sp>
      <p:sp>
        <p:nvSpPr>
          <p:cNvPr id="5" name="Rectangle 4"/>
          <p:cNvSpPr/>
          <p:nvPr/>
        </p:nvSpPr>
        <p:spPr>
          <a:xfrm>
            <a:off x="385573" y="881364"/>
            <a:ext cx="875842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i="1" u="sng" dirty="0">
                <a:solidFill>
                  <a:srgbClr val="FF0000"/>
                </a:solidFill>
                <a:latin typeface="Arial"/>
              </a:rPr>
              <a:t>Slide 6: Which obstacle(s) did you address?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000" b="1" i="1" dirty="0">
              <a:solidFill>
                <a:srgbClr val="FF0000"/>
              </a:solidFill>
              <a:latin typeface="Arial"/>
            </a:endParaRPr>
          </a:p>
          <a:p>
            <a:pPr lvl="0">
              <a:defRPr/>
            </a:pPr>
            <a:r>
              <a:rPr lang="en-US" sz="1600" b="1" i="1" dirty="0">
                <a:solidFill>
                  <a:srgbClr val="FF0000"/>
                </a:solidFill>
                <a:latin typeface="Arial"/>
              </a:rPr>
              <a:t>Describe gaps you attempted to close in Q1, and the root causes you intended to eliminate by implementing your proposed countermeasure. </a:t>
            </a:r>
            <a:endParaRPr kumimoji="0" lang="en-US" sz="1600" b="1" i="1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0935" y="2435425"/>
            <a:ext cx="2834886" cy="225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50211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CC8D0D-EAEC-449D-9161-023DFF90F2E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5204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5204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873413"/>
            <a:ext cx="86868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000" b="1" i="1" u="sng" dirty="0">
                <a:solidFill>
                  <a:srgbClr val="FF0000"/>
                </a:solidFill>
                <a:latin typeface="Arial"/>
              </a:rPr>
              <a:t>Slide 7: What are you learning? </a:t>
            </a:r>
          </a:p>
          <a:p>
            <a:pPr lvl="0">
              <a:defRPr/>
            </a:pPr>
            <a:r>
              <a:rPr lang="en-US" sz="2000" b="1" i="1" u="sng" dirty="0">
                <a:solidFill>
                  <a:srgbClr val="FF0000"/>
                </a:solidFill>
                <a:latin typeface="Arial"/>
              </a:rPr>
              <a:t>What is your next step and experiment?</a:t>
            </a:r>
          </a:p>
          <a:p>
            <a:pPr lvl="0">
              <a:defRPr/>
            </a:pPr>
            <a:endParaRPr lang="en-US" sz="800" b="1" i="1" dirty="0">
              <a:solidFill>
                <a:srgbClr val="FF0000"/>
              </a:solidFill>
              <a:latin typeface="Arial"/>
            </a:endParaRPr>
          </a:p>
          <a:p>
            <a:pPr lvl="0">
              <a:defRPr/>
            </a:pPr>
            <a:r>
              <a:rPr lang="en-US" sz="1400" b="1" i="1" dirty="0">
                <a:solidFill>
                  <a:srgbClr val="FF0000"/>
                </a:solidFill>
                <a:latin typeface="Arial"/>
              </a:rPr>
              <a:t>Use the table below to highlight key learnings from FY-21 Q1. Describe next steps.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583368"/>
              </p:ext>
            </p:extLst>
          </p:nvPr>
        </p:nvGraphicFramePr>
        <p:xfrm>
          <a:off x="511679" y="2134737"/>
          <a:ext cx="8153400" cy="2179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6060">
                  <a:extLst>
                    <a:ext uri="{9D8B030D-6E8A-4147-A177-3AD203B41FA5}">
                      <a16:colId xmlns:a16="http://schemas.microsoft.com/office/drawing/2014/main" val="2781921838"/>
                    </a:ext>
                  </a:extLst>
                </a:gridCol>
                <a:gridCol w="2941280">
                  <a:extLst>
                    <a:ext uri="{9D8B030D-6E8A-4147-A177-3AD203B41FA5}">
                      <a16:colId xmlns:a16="http://schemas.microsoft.com/office/drawing/2014/main" val="1852494462"/>
                    </a:ext>
                  </a:extLst>
                </a:gridCol>
                <a:gridCol w="2606060">
                  <a:extLst>
                    <a:ext uri="{9D8B030D-6E8A-4147-A177-3AD203B41FA5}">
                      <a16:colId xmlns:a16="http://schemas.microsoft.com/office/drawing/2014/main" val="1968330853"/>
                    </a:ext>
                  </a:extLst>
                </a:gridCol>
              </a:tblGrid>
              <a:tr h="99060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Plan &amp; Do</a:t>
                      </a:r>
                    </a:p>
                    <a:p>
                      <a:pPr algn="ctr"/>
                      <a:endParaRPr lang="en-US" sz="800" b="0" i="1" dirty="0">
                        <a:latin typeface="+mj-lt"/>
                      </a:endParaRPr>
                    </a:p>
                    <a:p>
                      <a:pPr algn="ctr"/>
                      <a:r>
                        <a:rPr lang="en-US" sz="1100" b="0" i="1" dirty="0">
                          <a:solidFill>
                            <a:srgbClr val="FF0000"/>
                          </a:solidFill>
                          <a:latin typeface="+mj-lt"/>
                        </a:rPr>
                        <a:t>What</a:t>
                      </a:r>
                      <a:r>
                        <a:rPr lang="en-US" sz="1100" b="0" i="1" baseline="0" dirty="0">
                          <a:solidFill>
                            <a:srgbClr val="FF0000"/>
                          </a:solidFill>
                          <a:latin typeface="+mj-lt"/>
                        </a:rPr>
                        <a:t> tactics did you try? What did you hypothesize would happen?</a:t>
                      </a:r>
                      <a:endParaRPr lang="en-US" sz="1100" b="0" i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Check</a:t>
                      </a:r>
                      <a:r>
                        <a:rPr lang="en-US" baseline="0" dirty="0">
                          <a:latin typeface="+mj-lt"/>
                        </a:rPr>
                        <a:t> (Study)</a:t>
                      </a:r>
                      <a:endParaRPr lang="en-US" dirty="0">
                        <a:latin typeface="+mj-lt"/>
                      </a:endParaRPr>
                    </a:p>
                    <a:p>
                      <a:pPr algn="ctr"/>
                      <a:endParaRPr lang="en-US" sz="800" b="0" i="1" dirty="0">
                        <a:latin typeface="+mj-lt"/>
                      </a:endParaRPr>
                    </a:p>
                    <a:p>
                      <a:pPr algn="ctr"/>
                      <a:r>
                        <a:rPr lang="en-US" sz="1100" b="0" i="1" dirty="0">
                          <a:solidFill>
                            <a:srgbClr val="FF0000"/>
                          </a:solidFill>
                          <a:latin typeface="+mj-lt"/>
                        </a:rPr>
                        <a:t>How did this compare to what you expected?</a:t>
                      </a:r>
                      <a:r>
                        <a:rPr lang="en-US" sz="1100" b="0" i="1" baseline="0" dirty="0">
                          <a:solidFill>
                            <a:srgbClr val="FF0000"/>
                          </a:solidFill>
                          <a:latin typeface="+mj-lt"/>
                        </a:rPr>
                        <a:t> </a:t>
                      </a:r>
                      <a:r>
                        <a:rPr lang="en-US" sz="1100" b="0" i="1" dirty="0">
                          <a:solidFill>
                            <a:srgbClr val="FF0000"/>
                          </a:solidFill>
                          <a:latin typeface="+mj-lt"/>
                        </a:rPr>
                        <a:t>What did</a:t>
                      </a:r>
                      <a:r>
                        <a:rPr lang="en-US" sz="1100" b="0" i="1" baseline="0" dirty="0">
                          <a:solidFill>
                            <a:srgbClr val="FF0000"/>
                          </a:solidFill>
                          <a:latin typeface="+mj-lt"/>
                        </a:rPr>
                        <a:t> you learn from trying these tactics? </a:t>
                      </a:r>
                      <a:endParaRPr lang="en-US" sz="1100" b="0" i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Adjust (Act)</a:t>
                      </a:r>
                    </a:p>
                    <a:p>
                      <a:pPr algn="ctr"/>
                      <a:endParaRPr lang="en-US" sz="800" b="0" i="1" dirty="0">
                        <a:latin typeface="+mj-lt"/>
                      </a:endParaRPr>
                    </a:p>
                    <a:p>
                      <a:pPr algn="ctr"/>
                      <a:r>
                        <a:rPr lang="en-US" sz="1100" b="0" i="1" dirty="0">
                          <a:solidFill>
                            <a:srgbClr val="FF0000"/>
                          </a:solidFill>
                          <a:latin typeface="+mj-lt"/>
                        </a:rPr>
                        <a:t>What are your next steps based on what you learned?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538473"/>
                  </a:ext>
                </a:extLst>
              </a:tr>
              <a:tr h="520754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We held a process mapping event, including all stakeholders. We expected that seeing the end-to-end process would help everyone understand the impacts of adding steps to their part</a:t>
                      </a:r>
                      <a:r>
                        <a:rPr lang="en-US" sz="1200" baseline="0" dirty="0">
                          <a:latin typeface="+mj-lt"/>
                        </a:rPr>
                        <a:t> of the process.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We were able to gain a better understanding</a:t>
                      </a:r>
                      <a:r>
                        <a:rPr lang="en-US" sz="1200" baseline="0" dirty="0">
                          <a:latin typeface="+mj-lt"/>
                        </a:rPr>
                        <a:t> of the full process, and to identify many non-value steps to remove. We identified 2x more non-value steps than we anticipated.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We will try removing three of the non-value steps next week.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060050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481039" y="4638181"/>
            <a:ext cx="81534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400" b="1" i="1" dirty="0">
                <a:solidFill>
                  <a:srgbClr val="FF0000"/>
                </a:solidFill>
                <a:latin typeface="Arial"/>
              </a:rPr>
              <a:t>What will your approach be for Q2 and beyond? Summarize plans, opportunities and next set of milestones.</a:t>
            </a:r>
          </a:p>
          <a:p>
            <a:pPr lvl="0">
              <a:defRPr/>
            </a:pPr>
            <a:endParaRPr lang="en-US" sz="1400" b="1" i="1" dirty="0">
              <a:solidFill>
                <a:schemeClr val="tx2"/>
              </a:solidFill>
              <a:latin typeface="Arial"/>
            </a:endParaRPr>
          </a:p>
          <a:p>
            <a:pPr lvl="0">
              <a:defRPr/>
            </a:pPr>
            <a:r>
              <a:rPr lang="en-US" sz="1400" b="1" i="1" dirty="0">
                <a:solidFill>
                  <a:schemeClr val="tx2"/>
                </a:solidFill>
                <a:latin typeface="Arial"/>
              </a:rPr>
              <a:t>Example:</a:t>
            </a:r>
            <a:endParaRPr lang="en-US" sz="1400" b="1" i="1" u="sng" dirty="0">
              <a:solidFill>
                <a:schemeClr val="tx2"/>
              </a:solidFill>
              <a:latin typeface="Arial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2"/>
                </a:solidFill>
                <a:latin typeface="Arial"/>
              </a:rPr>
              <a:t>We will hold additional process mapping events for sub-processes and include all stakeholders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2"/>
                </a:solidFill>
                <a:latin typeface="Arial"/>
              </a:rPr>
              <a:t>We will document the policy for making process changes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schemeClr val="tx2"/>
              </a:solidFill>
              <a:latin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2129823"/>
            <a:ext cx="2834886" cy="2255716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79848" y="303520"/>
            <a:ext cx="8417062" cy="50167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3600" b="0" kern="1200" cap="none" spc="0" baseline="0" dirty="0">
                <a:solidFill>
                  <a:schemeClr val="tx1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52049"/>
                </a:solidFill>
                <a:effectLst/>
                <a:uLnTx/>
                <a:uFillTx/>
                <a:latin typeface="Garamond"/>
                <a:ea typeface="+mj-ea"/>
                <a:cs typeface="Arial" pitchFamily="34" charset="0"/>
              </a:rPr>
              <a:t>Plan-Do-Check-Adjust</a:t>
            </a:r>
          </a:p>
        </p:txBody>
      </p:sp>
    </p:spTree>
    <p:extLst>
      <p:ext uri="{BB962C8B-B14F-4D97-AF65-F5344CB8AC3E}">
        <p14:creationId xmlns:p14="http://schemas.microsoft.com/office/powerpoint/2010/main" val="346320729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8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8216900" y="6451600"/>
            <a:ext cx="927100" cy="155575"/>
          </a:xfrm>
        </p:spPr>
        <p:txBody>
          <a:bodyPr/>
          <a:lstStyle/>
          <a:p>
            <a:r>
              <a:rPr lang="en-US">
                <a:solidFill>
                  <a:srgbClr val="052049"/>
                </a:solidFill>
              </a:rPr>
              <a:t>21 Sept 2015</a:t>
            </a:r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470650"/>
            <a:ext cx="4311650" cy="138113"/>
          </a:xfrm>
        </p:spPr>
        <p:txBody>
          <a:bodyPr/>
          <a:lstStyle/>
          <a:p>
            <a:r>
              <a:rPr lang="en-US">
                <a:solidFill>
                  <a:srgbClr val="052049"/>
                </a:solidFill>
              </a:rPr>
              <a:t>Fall 2015 Ten Year Plan - UCSF Health</a:t>
            </a:r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2514600" y="2895600"/>
            <a:ext cx="4114800" cy="830997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bg1"/>
                </a:solidFill>
              </a:rPr>
              <a:t>Catchball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20577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AEECCF-32F1-4C62-994E-13BB3AEE11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9</a:t>
            </a:fld>
            <a:endParaRPr lang="en-US" dirty="0">
              <a:solidFill>
                <a:srgbClr val="052049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B88152-6FED-4568-BC23-F1E406B14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02589"/>
            <a:ext cx="8534400" cy="677552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813CA57-3E8F-4921-9FC9-886EEF1AA502}"/>
              </a:ext>
            </a:extLst>
          </p:cNvPr>
          <p:cNvSpPr/>
          <p:nvPr/>
        </p:nvSpPr>
        <p:spPr>
          <a:xfrm>
            <a:off x="4191000" y="228600"/>
            <a:ext cx="441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b="1" i="1" dirty="0">
                <a:solidFill>
                  <a:srgbClr val="FF0000"/>
                </a:solidFill>
              </a:rPr>
              <a:t>-----INSTRUCTIONS: This is for your reference. Please delete this page when submitting this report-----</a:t>
            </a:r>
          </a:p>
        </p:txBody>
      </p:sp>
    </p:spTree>
    <p:extLst>
      <p:ext uri="{BB962C8B-B14F-4D97-AF65-F5344CB8AC3E}">
        <p14:creationId xmlns:p14="http://schemas.microsoft.com/office/powerpoint/2010/main" val="192154356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UCSF PPT Template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UCSF PPT Template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Medical Center PPT Template-Blue Bar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UCSF PPT Template-Blue Bar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D139DF5B43354AABBD0A2E5FBD7A04" ma:contentTypeVersion="6" ma:contentTypeDescription="Create a new document." ma:contentTypeScope="" ma:versionID="4b7467cab30bb5b4ddaadde55d136d37">
  <xsd:schema xmlns:xsd="http://www.w3.org/2001/XMLSchema" xmlns:xs="http://www.w3.org/2001/XMLSchema" xmlns:p="http://schemas.microsoft.com/office/2006/metadata/properties" xmlns:ns2="84576df1-a815-4e56-a1e4-e70d28e449aa" targetNamespace="http://schemas.microsoft.com/office/2006/metadata/properties" ma:root="true" ma:fieldsID="6d1e927983ddd341916f81dcbb609334" ns2:_="">
    <xsd:import namespace="84576df1-a815-4e56-a1e4-e70d28e449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576df1-a815-4e56-a1e4-e70d28e449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EED5659-91C3-4AC5-BB40-A3395E49E56B}"/>
</file>

<file path=customXml/itemProps2.xml><?xml version="1.0" encoding="utf-8"?>
<ds:datastoreItem xmlns:ds="http://schemas.openxmlformats.org/officeDocument/2006/customXml" ds:itemID="{E810DA31-3139-4808-98FF-C2FF7F9CAD53}"/>
</file>

<file path=customXml/itemProps3.xml><?xml version="1.0" encoding="utf-8"?>
<ds:datastoreItem xmlns:ds="http://schemas.openxmlformats.org/officeDocument/2006/customXml" ds:itemID="{5C7AD68F-A50B-41E0-A487-F793C323C6FF}"/>
</file>

<file path=docProps/app.xml><?xml version="1.0" encoding="utf-8"?>
<Properties xmlns="http://schemas.openxmlformats.org/officeDocument/2006/extended-properties" xmlns:vt="http://schemas.openxmlformats.org/officeDocument/2006/docPropsVTypes">
  <TotalTime>80860</TotalTime>
  <Words>1001</Words>
  <Application>Microsoft Office PowerPoint</Application>
  <PresentationFormat>On-screen Show (4:3)</PresentationFormat>
  <Paragraphs>143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Garamond</vt:lpstr>
      <vt:lpstr>Wingdings</vt:lpstr>
      <vt:lpstr>UCSF PPT Template</vt:lpstr>
      <vt:lpstr>Custom Design</vt:lpstr>
      <vt:lpstr>4_UCSF PPT Template</vt:lpstr>
      <vt:lpstr>Medical Center PPT Template-Blue Bar</vt:lpstr>
      <vt:lpstr>UCSF PPT Template-Blue Bar</vt:lpstr>
      <vt:lpstr>Value Improvement Update FY-21 [Slide 1: Insert Initiative Name, Project Team Leader and members,  and image(s) that represent your project]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UCSF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UCSF Health 10-Year Plan Review</dc:title>
  <dc:creator>Tammy Wallace</dc:creator>
  <cp:lastModifiedBy>Chan, Jennifer (PMO)</cp:lastModifiedBy>
  <cp:revision>863</cp:revision>
  <cp:lastPrinted>2017-09-13T18:41:50Z</cp:lastPrinted>
  <dcterms:created xsi:type="dcterms:W3CDTF">2015-10-20T01:36:04Z</dcterms:created>
  <dcterms:modified xsi:type="dcterms:W3CDTF">2020-09-18T19:32:03Z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0x010100BBD139DF5B43354AABBD0A2E5FBD7A04</vt:lpwstr>
  </property>
</Properties>
</file>